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98" r:id="rId2"/>
    <p:sldId id="398" r:id="rId3"/>
    <p:sldId id="416" r:id="rId4"/>
    <p:sldId id="419" r:id="rId5"/>
    <p:sldId id="453" r:id="rId6"/>
    <p:sldId id="457" r:id="rId7"/>
    <p:sldId id="449" r:id="rId8"/>
    <p:sldId id="454" r:id="rId9"/>
    <p:sldId id="455" r:id="rId10"/>
    <p:sldId id="456" r:id="rId11"/>
    <p:sldId id="421" r:id="rId12"/>
    <p:sldId id="441" r:id="rId13"/>
    <p:sldId id="444" r:id="rId14"/>
    <p:sldId id="442" r:id="rId15"/>
    <p:sldId id="443" r:id="rId16"/>
    <p:sldId id="431" r:id="rId17"/>
    <p:sldId id="432" r:id="rId18"/>
    <p:sldId id="433" r:id="rId19"/>
    <p:sldId id="430" r:id="rId20"/>
    <p:sldId id="418" r:id="rId21"/>
    <p:sldId id="426" r:id="rId22"/>
    <p:sldId id="427" r:id="rId23"/>
    <p:sldId id="428" r:id="rId24"/>
    <p:sldId id="429" r:id="rId25"/>
    <p:sldId id="407" r:id="rId26"/>
    <p:sldId id="413" r:id="rId27"/>
    <p:sldId id="348" r:id="rId28"/>
    <p:sldId id="349" r:id="rId29"/>
    <p:sldId id="414" r:id="rId30"/>
    <p:sldId id="350" r:id="rId31"/>
    <p:sldId id="352" r:id="rId32"/>
    <p:sldId id="435" r:id="rId33"/>
    <p:sldId id="359" r:id="rId34"/>
    <p:sldId id="434" r:id="rId35"/>
    <p:sldId id="437" r:id="rId36"/>
    <p:sldId id="438" r:id="rId37"/>
    <p:sldId id="440" r:id="rId38"/>
    <p:sldId id="415" r:id="rId39"/>
  </p:sldIdLst>
  <p:sldSz cx="12192000" cy="6858000"/>
  <p:notesSz cx="681355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4274"/>
    <a:srgbClr val="026C98"/>
    <a:srgbClr val="FFF8E5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23" autoAdjust="0"/>
    <p:restoredTop sz="93720" autoAdjust="0"/>
  </p:normalViewPr>
  <p:slideViewPr>
    <p:cSldViewPr snapToGrid="0">
      <p:cViewPr varScale="1">
        <p:scale>
          <a:sx n="79" d="100"/>
          <a:sy n="79" d="100"/>
        </p:scale>
        <p:origin x="-816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29856-6046-4DDB-9A4F-12FCF4E75622}" type="doc">
      <dgm:prSet loTypeId="urn:microsoft.com/office/officeart/2005/8/layout/cycle3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1CEAEE2-FDA7-4A34-AFA6-7183BB877454}">
      <dgm:prSet phldrT="[Текст]"/>
      <dgm:spPr/>
      <dgm:t>
        <a:bodyPr/>
        <a:lstStyle/>
        <a:p>
          <a:r>
            <a:rPr lang="uz-Cyrl-UZ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Банкларора пул бозорининг электрон савдо платформаси </a:t>
          </a:r>
          <a:br>
            <a:rPr lang="uz-Cyrl-UZ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r>
            <a:rPr lang="uz-Cyrl-UZ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(2018 йил 1 апрелдан)</a:t>
          </a:r>
          <a:endParaRPr lang="ru-RU" b="0" dirty="0"/>
        </a:p>
      </dgm:t>
    </dgm:pt>
    <dgm:pt modelId="{0FDA7F5D-75B4-45D1-B558-0D35C7440B13}" type="parTrans" cxnId="{4BB92AF9-734D-45CA-A962-CE2A35868412}">
      <dgm:prSet/>
      <dgm:spPr/>
      <dgm:t>
        <a:bodyPr/>
        <a:lstStyle/>
        <a:p>
          <a:endParaRPr lang="ru-RU"/>
        </a:p>
      </dgm:t>
    </dgm:pt>
    <dgm:pt modelId="{1F82858F-0E85-4499-A508-B83919D406C5}" type="sibTrans" cxnId="{4BB92AF9-734D-45CA-A962-CE2A35868412}">
      <dgm:prSet/>
      <dgm:spPr/>
      <dgm:t>
        <a:bodyPr/>
        <a:lstStyle/>
        <a:p>
          <a:endParaRPr lang="ru-RU"/>
        </a:p>
      </dgm:t>
    </dgm:pt>
    <dgm:pt modelId="{3A363D5C-1BA4-4C75-B2E2-5299ECBDFA56}">
      <dgm:prSet phldrT="[Текст]"/>
      <dgm:spPr/>
      <dgm:t>
        <a:bodyPr/>
        <a:lstStyle/>
        <a:p>
          <a:r>
            <a:rPr lang="uz-Cyrl-UZ" dirty="0" smtClean="0"/>
            <a:t>Пул бозорида ресурсларини ягона тизим орқали жалб қилиш ва жойлаштириш</a:t>
          </a:r>
          <a:endParaRPr lang="ru-RU" dirty="0"/>
        </a:p>
      </dgm:t>
    </dgm:pt>
    <dgm:pt modelId="{0DCC5741-BE92-43B0-8EDF-F6F72822701D}" type="parTrans" cxnId="{6DA0786C-DA67-44EF-A5EA-037E99ADAC8A}">
      <dgm:prSet/>
      <dgm:spPr/>
      <dgm:t>
        <a:bodyPr/>
        <a:lstStyle/>
        <a:p>
          <a:endParaRPr lang="ru-RU"/>
        </a:p>
      </dgm:t>
    </dgm:pt>
    <dgm:pt modelId="{30035F51-F212-4711-A67F-0D618E5037C5}" type="sibTrans" cxnId="{6DA0786C-DA67-44EF-A5EA-037E99ADAC8A}">
      <dgm:prSet/>
      <dgm:spPr/>
      <dgm:t>
        <a:bodyPr/>
        <a:lstStyle/>
        <a:p>
          <a:endParaRPr lang="ru-RU"/>
        </a:p>
      </dgm:t>
    </dgm:pt>
    <dgm:pt modelId="{8B2A9CED-B1D6-489A-9ABF-2CD6D8260448}">
      <dgm:prSet phldrT="[Текст]"/>
      <dgm:spPr/>
      <dgm:t>
        <a:bodyPr/>
        <a:lstStyle/>
        <a:p>
          <a:r>
            <a:rPr lang="uz-Cyrl-UZ" dirty="0" smtClean="0"/>
            <a:t>Фоиз ставкалари  даражасини аниқлаш</a:t>
          </a:r>
          <a:endParaRPr lang="ru-RU" dirty="0"/>
        </a:p>
      </dgm:t>
    </dgm:pt>
    <dgm:pt modelId="{6A2EB9C6-EF36-4A5F-9F3E-ACBC9B00BEF2}" type="parTrans" cxnId="{BA7F798F-FAAD-41D5-8C4F-737A02479C60}">
      <dgm:prSet/>
      <dgm:spPr/>
      <dgm:t>
        <a:bodyPr/>
        <a:lstStyle/>
        <a:p>
          <a:endParaRPr lang="ru-RU"/>
        </a:p>
      </dgm:t>
    </dgm:pt>
    <dgm:pt modelId="{E4E5F7A4-5278-4EAD-A967-E2D1D0885916}" type="sibTrans" cxnId="{BA7F798F-FAAD-41D5-8C4F-737A02479C60}">
      <dgm:prSet/>
      <dgm:spPr/>
      <dgm:t>
        <a:bodyPr/>
        <a:lstStyle/>
        <a:p>
          <a:endParaRPr lang="ru-RU"/>
        </a:p>
      </dgm:t>
    </dgm:pt>
    <dgm:pt modelId="{7194B0E5-336A-4290-ACB8-EE47A186B45E}">
      <dgm:prSet phldrT="[Текст]"/>
      <dgm:spPr/>
      <dgm:t>
        <a:bodyPr/>
        <a:lstStyle/>
        <a:p>
          <a:r>
            <a:rPr lang="uz-Cyrl-UZ" dirty="0" smtClean="0"/>
            <a:t>Бозордаги талаб ва таклифни кузатиб бориш </a:t>
          </a:r>
          <a:endParaRPr lang="ru-RU" dirty="0"/>
        </a:p>
      </dgm:t>
    </dgm:pt>
    <dgm:pt modelId="{1AF7741A-4D96-4041-8950-241BB332A3BE}" type="parTrans" cxnId="{DF0AF0C9-454C-4BCF-9995-C4042C52D0BC}">
      <dgm:prSet/>
      <dgm:spPr/>
      <dgm:t>
        <a:bodyPr/>
        <a:lstStyle/>
        <a:p>
          <a:endParaRPr lang="ru-RU"/>
        </a:p>
      </dgm:t>
    </dgm:pt>
    <dgm:pt modelId="{C2E38F9B-5691-448D-BE8E-79679F0E50BF}" type="sibTrans" cxnId="{DF0AF0C9-454C-4BCF-9995-C4042C52D0BC}">
      <dgm:prSet/>
      <dgm:spPr/>
      <dgm:t>
        <a:bodyPr/>
        <a:lstStyle/>
        <a:p>
          <a:endParaRPr lang="ru-RU"/>
        </a:p>
      </dgm:t>
    </dgm:pt>
    <dgm:pt modelId="{DC5C3E14-CDE4-480C-8592-77206005BF33}">
      <dgm:prSet phldrT="[Текст]"/>
      <dgm:spPr/>
      <dgm:t>
        <a:bodyPr/>
        <a:lstStyle/>
        <a:p>
          <a:r>
            <a:rPr lang="uz-Cyrl-UZ" dirty="0" smtClean="0"/>
            <a:t>Онлайн савдоларни ўтказиш имкониятлари </a:t>
          </a:r>
          <a:endParaRPr lang="ru-RU" dirty="0"/>
        </a:p>
      </dgm:t>
    </dgm:pt>
    <dgm:pt modelId="{4323CA8A-D3EE-4EE2-A9A1-6D60A9A7528F}" type="parTrans" cxnId="{6F3AC589-13D4-4AFD-92BE-7FCC09A42E87}">
      <dgm:prSet/>
      <dgm:spPr/>
      <dgm:t>
        <a:bodyPr/>
        <a:lstStyle/>
        <a:p>
          <a:endParaRPr lang="ru-RU"/>
        </a:p>
      </dgm:t>
    </dgm:pt>
    <dgm:pt modelId="{02ED0772-FE78-4202-91F0-EBC01B27EBC5}" type="sibTrans" cxnId="{6F3AC589-13D4-4AFD-92BE-7FCC09A42E87}">
      <dgm:prSet/>
      <dgm:spPr/>
      <dgm:t>
        <a:bodyPr/>
        <a:lstStyle/>
        <a:p>
          <a:endParaRPr lang="ru-RU"/>
        </a:p>
      </dgm:t>
    </dgm:pt>
    <dgm:pt modelId="{F03D50B1-8590-4BC2-9B81-A10198B83680}" type="pres">
      <dgm:prSet presAssocID="{45929856-6046-4DDB-9A4F-12FCF4E756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7ABA0-0575-4519-8E1B-B2BD8A3D9204}" type="pres">
      <dgm:prSet presAssocID="{45929856-6046-4DDB-9A4F-12FCF4E75622}" presName="cycle" presStyleCnt="0"/>
      <dgm:spPr/>
    </dgm:pt>
    <dgm:pt modelId="{9848004F-B115-412B-B282-4A27C7C06315}" type="pres">
      <dgm:prSet presAssocID="{B1CEAEE2-FDA7-4A34-AFA6-7183BB877454}" presName="nodeFirstNode" presStyleLbl="node1" presStyleIdx="0" presStyleCnt="5" custScaleX="180046" custScaleY="146224" custRadScaleRad="99199" custRadScaleInc="-2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3EB95-AC8F-49B3-AD2A-AAF3FCA84054}" type="pres">
      <dgm:prSet presAssocID="{1F82858F-0E85-4499-A508-B83919D406C5}" presName="sibTransFirstNode" presStyleLbl="bgShp" presStyleIdx="0" presStyleCnt="1" custAng="10800000" custFlipVert="1" custScaleX="40898" custScaleY="122870" custLinFactNeighborX="-1512" custLinFactNeighborY="64557"/>
      <dgm:spPr/>
      <dgm:t>
        <a:bodyPr/>
        <a:lstStyle/>
        <a:p>
          <a:endParaRPr lang="ru-RU"/>
        </a:p>
      </dgm:t>
    </dgm:pt>
    <dgm:pt modelId="{5B7591C9-3C83-49A5-822B-6094DEB12557}" type="pres">
      <dgm:prSet presAssocID="{3A363D5C-1BA4-4C75-B2E2-5299ECBDFA56}" presName="nodeFollowingNodes" presStyleLbl="node1" presStyleIdx="1" presStyleCnt="5" custScaleX="166138" custRadScaleRad="109740" custRadScaleInc="26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41C74-191C-4E8D-BCD4-CBA8B8A34FA4}" type="pres">
      <dgm:prSet presAssocID="{8B2A9CED-B1D6-489A-9ABF-2CD6D8260448}" presName="nodeFollowingNodes" presStyleLbl="node1" presStyleIdx="2" presStyleCnt="5" custScaleX="162845" custRadScaleRad="142208" custRadScaleInc="-36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78F2E-654F-4E43-8FC6-031E04D563F9}" type="pres">
      <dgm:prSet presAssocID="{7194B0E5-336A-4290-ACB8-EE47A186B45E}" presName="nodeFollowingNodes" presStyleLbl="node1" presStyleIdx="3" presStyleCnt="5" custScaleX="182581" custRadScaleRad="159091" custRadScaleInc="40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44A46-4A05-4B8B-B782-6B0A3272222D}" type="pres">
      <dgm:prSet presAssocID="{DC5C3E14-CDE4-480C-8592-77206005BF33}" presName="nodeFollowingNodes" presStyleLbl="node1" presStyleIdx="4" presStyleCnt="5" custScaleX="179712" custRadScaleRad="122292" custRadScaleInc="-24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7F798F-FAAD-41D5-8C4F-737A02479C60}" srcId="{45929856-6046-4DDB-9A4F-12FCF4E75622}" destId="{8B2A9CED-B1D6-489A-9ABF-2CD6D8260448}" srcOrd="2" destOrd="0" parTransId="{6A2EB9C6-EF36-4A5F-9F3E-ACBC9B00BEF2}" sibTransId="{E4E5F7A4-5278-4EAD-A967-E2D1D0885916}"/>
    <dgm:cxn modelId="{E9A6FCE0-3484-4C31-BAD7-C88D792B301B}" type="presOf" srcId="{DC5C3E14-CDE4-480C-8592-77206005BF33}" destId="{10544A46-4A05-4B8B-B782-6B0A3272222D}" srcOrd="0" destOrd="0" presId="urn:microsoft.com/office/officeart/2005/8/layout/cycle3"/>
    <dgm:cxn modelId="{8D2823AC-AFC5-49FA-9D29-E937ECCB7584}" type="presOf" srcId="{1F82858F-0E85-4499-A508-B83919D406C5}" destId="{2253EB95-AC8F-49B3-AD2A-AAF3FCA84054}" srcOrd="0" destOrd="0" presId="urn:microsoft.com/office/officeart/2005/8/layout/cycle3"/>
    <dgm:cxn modelId="{93ABFF80-B438-4297-8370-890B0EB5970C}" type="presOf" srcId="{7194B0E5-336A-4290-ACB8-EE47A186B45E}" destId="{46678F2E-654F-4E43-8FC6-031E04D563F9}" srcOrd="0" destOrd="0" presId="urn:microsoft.com/office/officeart/2005/8/layout/cycle3"/>
    <dgm:cxn modelId="{768BC73B-E4BD-447F-8CD5-97F9071AE5B8}" type="presOf" srcId="{3A363D5C-1BA4-4C75-B2E2-5299ECBDFA56}" destId="{5B7591C9-3C83-49A5-822B-6094DEB12557}" srcOrd="0" destOrd="0" presId="urn:microsoft.com/office/officeart/2005/8/layout/cycle3"/>
    <dgm:cxn modelId="{47BA1CE1-07F3-419F-A669-89F71F5CF042}" type="presOf" srcId="{45929856-6046-4DDB-9A4F-12FCF4E75622}" destId="{F03D50B1-8590-4BC2-9B81-A10198B83680}" srcOrd="0" destOrd="0" presId="urn:microsoft.com/office/officeart/2005/8/layout/cycle3"/>
    <dgm:cxn modelId="{12DE9954-5409-4151-837A-78C325293590}" type="presOf" srcId="{8B2A9CED-B1D6-489A-9ABF-2CD6D8260448}" destId="{BE341C74-191C-4E8D-BCD4-CBA8B8A34FA4}" srcOrd="0" destOrd="0" presId="urn:microsoft.com/office/officeart/2005/8/layout/cycle3"/>
    <dgm:cxn modelId="{6F3AC589-13D4-4AFD-92BE-7FCC09A42E87}" srcId="{45929856-6046-4DDB-9A4F-12FCF4E75622}" destId="{DC5C3E14-CDE4-480C-8592-77206005BF33}" srcOrd="4" destOrd="0" parTransId="{4323CA8A-D3EE-4EE2-A9A1-6D60A9A7528F}" sibTransId="{02ED0772-FE78-4202-91F0-EBC01B27EBC5}"/>
    <dgm:cxn modelId="{FF0D5F43-AB58-417F-9363-56C9D6B98217}" type="presOf" srcId="{B1CEAEE2-FDA7-4A34-AFA6-7183BB877454}" destId="{9848004F-B115-412B-B282-4A27C7C06315}" srcOrd="0" destOrd="0" presId="urn:microsoft.com/office/officeart/2005/8/layout/cycle3"/>
    <dgm:cxn modelId="{4BB92AF9-734D-45CA-A962-CE2A35868412}" srcId="{45929856-6046-4DDB-9A4F-12FCF4E75622}" destId="{B1CEAEE2-FDA7-4A34-AFA6-7183BB877454}" srcOrd="0" destOrd="0" parTransId="{0FDA7F5D-75B4-45D1-B558-0D35C7440B13}" sibTransId="{1F82858F-0E85-4499-A508-B83919D406C5}"/>
    <dgm:cxn modelId="{DF0AF0C9-454C-4BCF-9995-C4042C52D0BC}" srcId="{45929856-6046-4DDB-9A4F-12FCF4E75622}" destId="{7194B0E5-336A-4290-ACB8-EE47A186B45E}" srcOrd="3" destOrd="0" parTransId="{1AF7741A-4D96-4041-8950-241BB332A3BE}" sibTransId="{C2E38F9B-5691-448D-BE8E-79679F0E50BF}"/>
    <dgm:cxn modelId="{6DA0786C-DA67-44EF-A5EA-037E99ADAC8A}" srcId="{45929856-6046-4DDB-9A4F-12FCF4E75622}" destId="{3A363D5C-1BA4-4C75-B2E2-5299ECBDFA56}" srcOrd="1" destOrd="0" parTransId="{0DCC5741-BE92-43B0-8EDF-F6F72822701D}" sibTransId="{30035F51-F212-4711-A67F-0D618E5037C5}"/>
    <dgm:cxn modelId="{67DC7E1A-9FF1-4675-B151-1B286FEF8C83}" type="presParOf" srcId="{F03D50B1-8590-4BC2-9B81-A10198B83680}" destId="{DE87ABA0-0575-4519-8E1B-B2BD8A3D9204}" srcOrd="0" destOrd="0" presId="urn:microsoft.com/office/officeart/2005/8/layout/cycle3"/>
    <dgm:cxn modelId="{72AB99B4-13D3-4CB6-822B-96757A99924E}" type="presParOf" srcId="{DE87ABA0-0575-4519-8E1B-B2BD8A3D9204}" destId="{9848004F-B115-412B-B282-4A27C7C06315}" srcOrd="0" destOrd="0" presId="urn:microsoft.com/office/officeart/2005/8/layout/cycle3"/>
    <dgm:cxn modelId="{F5A8172D-C647-4A1D-991E-81FD0EF4D00E}" type="presParOf" srcId="{DE87ABA0-0575-4519-8E1B-B2BD8A3D9204}" destId="{2253EB95-AC8F-49B3-AD2A-AAF3FCA84054}" srcOrd="1" destOrd="0" presId="urn:microsoft.com/office/officeart/2005/8/layout/cycle3"/>
    <dgm:cxn modelId="{D039AF87-79B7-4366-94EC-F0D48541B26F}" type="presParOf" srcId="{DE87ABA0-0575-4519-8E1B-B2BD8A3D9204}" destId="{5B7591C9-3C83-49A5-822B-6094DEB12557}" srcOrd="2" destOrd="0" presId="urn:microsoft.com/office/officeart/2005/8/layout/cycle3"/>
    <dgm:cxn modelId="{E82AAAAA-244F-4E83-9F51-1BF57EB9786E}" type="presParOf" srcId="{DE87ABA0-0575-4519-8E1B-B2BD8A3D9204}" destId="{BE341C74-191C-4E8D-BCD4-CBA8B8A34FA4}" srcOrd="3" destOrd="0" presId="urn:microsoft.com/office/officeart/2005/8/layout/cycle3"/>
    <dgm:cxn modelId="{8E4F732D-AE52-4F8F-B62E-BCBAF63DD034}" type="presParOf" srcId="{DE87ABA0-0575-4519-8E1B-B2BD8A3D9204}" destId="{46678F2E-654F-4E43-8FC6-031E04D563F9}" srcOrd="4" destOrd="0" presId="urn:microsoft.com/office/officeart/2005/8/layout/cycle3"/>
    <dgm:cxn modelId="{EF4EE07B-50EC-417B-8F9D-578FBF2DA4EB}" type="presParOf" srcId="{DE87ABA0-0575-4519-8E1B-B2BD8A3D9204}" destId="{10544A46-4A05-4B8B-B782-6B0A3272222D}" srcOrd="5" destOrd="0" presId="urn:microsoft.com/office/officeart/2005/8/layout/cycle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2750" cy="496888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 smtClean="0"/>
            </a:lvl1pPr>
          </a:lstStyle>
          <a:p>
            <a:pPr>
              <a:defRPr/>
            </a:pPr>
            <a:fld id="{F2273C18-A9C4-44C7-AF6E-6F2A04FAEE22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2750" cy="496887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2750" cy="496887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25C4F1B-199E-4AA3-A8AC-BAC968529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2268" tIns="46134" rIns="92268" bIns="4613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2750" cy="498475"/>
          </a:xfrm>
          <a:prstGeom prst="rect">
            <a:avLst/>
          </a:prstGeom>
        </p:spPr>
        <p:txBody>
          <a:bodyPr vert="horz" lIns="92268" tIns="46134" rIns="92268" bIns="4613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7C42EA-F7AC-4387-ADB5-136B6A6FFA11}" type="datetimeFigureOut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8" tIns="46134" rIns="92268" bIns="4613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4400"/>
            <a:ext cx="5451475" cy="4475163"/>
          </a:xfrm>
          <a:prstGeom prst="rect">
            <a:avLst/>
          </a:prstGeom>
        </p:spPr>
        <p:txBody>
          <a:bodyPr vert="horz" lIns="92268" tIns="46134" rIns="92268" bIns="4613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8475"/>
          </a:xfrm>
          <a:prstGeom prst="rect">
            <a:avLst/>
          </a:prstGeom>
        </p:spPr>
        <p:txBody>
          <a:bodyPr vert="horz" lIns="92268" tIns="46134" rIns="92268" bIns="4613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9213" y="9445625"/>
            <a:ext cx="2952750" cy="498475"/>
          </a:xfrm>
          <a:prstGeom prst="rect">
            <a:avLst/>
          </a:prstGeom>
        </p:spPr>
        <p:txBody>
          <a:bodyPr vert="horz" wrap="square" lIns="92268" tIns="46134" rIns="92268" bIns="4613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775E094-A259-4ED6-811D-6289F72C73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9E0390-34F6-45F6-99AC-05A6EC87D28F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9F7AB-34C9-4723-8D2E-B6CA1AB731C2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9F147-D9F7-4B00-85BB-3D3E2CEF2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06115-AC29-42F2-A02E-59FB0045A151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144B4-1932-4A00-9784-2A2EE5BE23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C08F-46BB-4E61-B37D-DDD3A8A054F7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F943-8C56-43A2-97E8-C41C52CE4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C0B5B-0729-4231-BD4D-5F0B640CF389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CBF7-B57B-4A0A-86D8-65932D71E5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FF355-3D20-427C-8F66-DC5DCF82E6A7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A167-DF17-4E3B-9AA8-EF7B7A2360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4A54-BA16-4C1C-9429-97919B9941E1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33693-E5DA-4135-BDB5-093E825EE3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898C1-895F-40C7-8FB8-DF9905406DBF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8F4FC-BE25-44F7-BC81-CBAB87E9C3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C25A3-81A3-4098-B35E-197FF975B139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1FD1A-D658-47AF-B46C-26780947F3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32E41-F49B-4408-A15A-5DEDB0D35B44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E3B2-0879-4A6A-B05F-3E128653A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54143-C6BE-4E05-A539-5839AABC72A8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701A-3C0B-491F-A819-22BAC3E2F43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AE7A6-E063-4D73-B446-77E3704D8081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DF59-F9FC-4D4C-AAEF-9B213B177B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AEE54-53E6-450F-8F88-8E191B9D4ADA}" type="datetime1">
              <a:rPr lang="ru-RU"/>
              <a:pPr>
                <a:defRPr/>
              </a:pPr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3655272B-2D76-4F2D-8A5C-F4C42A836C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544513" y="2695575"/>
            <a:ext cx="8456612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uz-Cyrl-UZ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Ўзбекистонда пул-кредит сиёсатида инфляцион таргетлашнинг принцип ва механизмларини босқичма босқич татбиқ қилиш натижалари ҳамда уни такомиллаштириш масалалари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 eaLnBrk="0" hangingPunct="0">
              <a:defRPr/>
            </a:pPr>
            <a:endParaRPr lang="en-US" sz="3600" b="1" i="1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 eaLnBrk="0" hangingPunct="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01. Rustem_Work\CBU building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/>
            </a:extLst>
          </a:blip>
          <a:srcRect/>
          <a:stretch>
            <a:fillRect/>
          </a:stretch>
        </p:blipFill>
        <p:spPr bwMode="auto">
          <a:xfrm>
            <a:off x="9001440" y="0"/>
            <a:ext cx="3190560" cy="6858000"/>
          </a:xfrm>
          <a:prstGeom prst="rect">
            <a:avLst/>
          </a:prstGeom>
          <a:noFill/>
        </p:spPr>
      </p:pic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775A74-A115-478D-9DA0-94AB810F1E18}" type="slidenum">
              <a:rPr lang="ru-RU" altLang="ru-RU" smtClean="0">
                <a:latin typeface="Arial" charset="0"/>
              </a:rPr>
              <a:pPr/>
              <a:t>1</a:t>
            </a:fld>
            <a:endParaRPr lang="ru-RU" altLang="ru-RU" smtClean="0">
              <a:latin typeface="Arial" charset="0"/>
            </a:endParaRPr>
          </a:p>
        </p:txBody>
      </p:sp>
      <p:pic>
        <p:nvPicPr>
          <p:cNvPr id="15364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92088"/>
            <a:ext cx="1103312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57350" y="542925"/>
            <a:ext cx="67849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ЎЗБЕКИСТОН РЕСПУБЛИКАСИ МАРКАЗИЙ БАНКИ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3"/>
          <p:cNvSpPr txBox="1">
            <a:spLocks noGrp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DC0CB25-F454-4214-A689-3C1BCA1DBDA2}" type="slidenum">
              <a:rPr lang="ru-RU" altLang="ru-RU" sz="1200">
                <a:solidFill>
                  <a:srgbClr val="898989"/>
                </a:solidFill>
              </a:rPr>
              <a:pPr algn="r"/>
              <a:t>10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7408863" y="1495425"/>
            <a:ext cx="26987" cy="2935288"/>
          </a:xfrm>
          <a:prstGeom prst="lin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522" y="375385"/>
            <a:ext cx="10780295" cy="59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5683719" y="2757638"/>
            <a:ext cx="3330341" cy="9625"/>
          </a:xfrm>
          <a:prstGeom prst="line">
            <a:avLst/>
          </a:prstGeom>
          <a:ln w="254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uz-Cyrl-UZ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Ўзбекистон Республкаси Президентининг </a:t>
            </a:r>
            <a:br>
              <a:rPr lang="uz-Cyrl-UZ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uz-Cyrl-UZ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ПҚ-3272-сонли қарори 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254750"/>
            <a:ext cx="27432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53EECEA-A170-471F-A119-AD13DDB49029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1128713" y="1701800"/>
            <a:ext cx="9901237" cy="17827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0" algn="ctr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Ўзбекистон </a:t>
            </a:r>
            <a:r>
              <a:rPr lang="ru-RU" sz="2400" dirty="0" err="1" smtClean="0">
                <a:solidFill>
                  <a:schemeClr val="tx1"/>
                </a:solidFill>
              </a:rPr>
              <a:t>Республикаси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Марказий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банкининг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ички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нархларнинг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барқарорлигини таъминлашда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ўрта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муддатли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истиқболда </a:t>
            </a:r>
            <a:r>
              <a:rPr lang="ru-RU" sz="2400" dirty="0" smtClean="0">
                <a:solidFill>
                  <a:schemeClr val="tx1"/>
                </a:solidFill>
              </a:rPr>
              <a:t>пул-кредит </a:t>
            </a:r>
            <a:r>
              <a:rPr lang="ru-RU" sz="2400" dirty="0" err="1" smtClean="0">
                <a:solidFill>
                  <a:schemeClr val="tx1"/>
                </a:solidFill>
              </a:rPr>
              <a:t>сиёсатининг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инфляцияцион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таргетлаш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режимига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ўтиш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тўғрисидаги таклифига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розилик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берилди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109663" y="4222750"/>
            <a:ext cx="9899650" cy="17351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Font typeface="Tw Cen MT" panose="020B0602020104020603" pitchFamily="34" charset="0"/>
              <a:buNone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0" indent="0" algn="ctr">
              <a:buClr>
                <a:schemeClr val="tx1"/>
              </a:buClr>
              <a:buFont typeface="Tw Cen MT" panose="020B0602020104020603" pitchFamily="34" charset="0"/>
              <a:buNone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2017-2021 </a:t>
            </a:r>
            <a:r>
              <a:rPr lang="ru-RU" sz="3200" dirty="0" err="1" smtClean="0">
                <a:solidFill>
                  <a:schemeClr val="tx1"/>
                </a:solidFill>
              </a:rPr>
              <a:t>йилларда</a:t>
            </a:r>
            <a:r>
              <a:rPr lang="ru-RU" sz="3200" dirty="0" smtClean="0">
                <a:solidFill>
                  <a:schemeClr val="tx1"/>
                </a:solidFill>
              </a:rPr>
              <a:t> пул-кредит </a:t>
            </a:r>
            <a:r>
              <a:rPr lang="ru-RU" sz="3200" dirty="0" err="1" smtClean="0">
                <a:solidFill>
                  <a:schemeClr val="tx1"/>
                </a:solidFill>
              </a:rPr>
              <a:t>сиёсатини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янада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такомиллаштириш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чора-тадбирлари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Комплекси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</a:rPr>
              <a:t>тасдиқланди</a:t>
            </a:r>
            <a:endParaRPr lang="en-US" sz="32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 algn="ctr">
              <a:buClr>
                <a:schemeClr val="tx1"/>
              </a:buClr>
              <a:buFont typeface="Tw Cen MT" panose="020B0602020104020603" pitchFamily="34" charset="0"/>
              <a:buNone/>
              <a:defRPr/>
            </a:pP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5602288" y="3486150"/>
            <a:ext cx="914400" cy="711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30607" y="619519"/>
            <a:ext cx="10428362" cy="10972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z-Cyrl-UZ" sz="3200" dirty="0"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cs typeface="Arial" pitchFamily="34" charset="0"/>
              </a:rPr>
              <a:t>Пул-кредит сиёсатини амалга оширишнинг асосий  </a:t>
            </a:r>
            <a:r>
              <a:rPr lang="uz-Cyrl-UZ" sz="3200" b="1" dirty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Arial" pitchFamily="34" charset="0"/>
              </a:rPr>
              <a:t>усуллари</a:t>
            </a:r>
            <a:endParaRPr lang="en-US" dirty="0">
              <a:ln w="127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713" y="2111375"/>
            <a:ext cx="10674350" cy="3355975"/>
          </a:xfrm>
          <a:prstGeom prst="rect">
            <a:avLst/>
          </a:prstGeom>
        </p:spPr>
        <p:txBody>
          <a:bodyPr lIns="45720" rIns="45720"/>
          <a:lstStyle/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r>
              <a:rPr lang="uz-Cyrl-UZ" sz="2800" b="1" dirty="0">
                <a:latin typeface="+mn-lt"/>
                <a:cs typeface="Arial" pitchFamily="34" charset="0"/>
              </a:rPr>
              <a:t>Монетар таргетлаш режими</a:t>
            </a:r>
            <a:r>
              <a:rPr lang="uz-Cyrl-UZ" sz="2800" dirty="0">
                <a:latin typeface="+mn-lt"/>
                <a:cs typeface="Arial" pitchFamily="34" charset="0"/>
              </a:rPr>
              <a:t>: пул агрегатлари ҳажмлари ўзгаришини мақсадли кўрсатгичлар доирасида бўлишини таъминлаш</a:t>
            </a:r>
            <a:endParaRPr lang="en-US" sz="2800" dirty="0">
              <a:latin typeface="+mn-lt"/>
              <a:cs typeface="Arial" pitchFamily="34" charset="0"/>
            </a:endParaRP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r>
              <a:rPr lang="uz-Cyrl-UZ" sz="2800" b="1" dirty="0">
                <a:latin typeface="+mn-lt"/>
                <a:cs typeface="Arial" pitchFamily="34" charset="0"/>
              </a:rPr>
              <a:t>Валюта курсини таргетлаш режими: </a:t>
            </a:r>
            <a:r>
              <a:rPr lang="uz-Cyrl-UZ" sz="2800" dirty="0">
                <a:latin typeface="+mn-lt"/>
                <a:cs typeface="Arial" pitchFamily="34" charset="0"/>
              </a:rPr>
              <a:t>валюта курсини мақсадли кўрсатгич доирасида бўлишини таъминлаш</a:t>
            </a:r>
            <a:endParaRPr lang="en-US" sz="2800" dirty="0">
              <a:latin typeface="+mn-lt"/>
              <a:cs typeface="Arial" pitchFamily="34" charset="0"/>
            </a:endParaRP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r>
              <a:rPr lang="uz-Cyrl-UZ" sz="2800" b="1" dirty="0">
                <a:latin typeface="+mn-lt"/>
                <a:cs typeface="Arial" pitchFamily="34" charset="0"/>
              </a:rPr>
              <a:t>Номинал мўлжалга эга бўлмаган режим: </a:t>
            </a:r>
            <a:r>
              <a:rPr lang="uz-Cyrl-UZ" sz="2800" dirty="0">
                <a:latin typeface="+mn-lt"/>
                <a:cs typeface="Arial" pitchFamily="34" charset="0"/>
              </a:rPr>
              <a:t>аниқ бир мақсадли номинал кўрсаткичларга эришиш бўйича мажбурият олинмайди</a:t>
            </a:r>
          </a:p>
          <a:p>
            <a:pPr marL="91440" indent="-9144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r>
              <a:rPr lang="uz-Cyrl-UZ" sz="2800" b="1" dirty="0">
                <a:latin typeface="+mn-lt"/>
                <a:cs typeface="Arial" pitchFamily="34" charset="0"/>
              </a:rPr>
              <a:t>Инфляцион таргетлаш режими: </a:t>
            </a:r>
            <a:r>
              <a:rPr lang="uz-Cyrl-UZ" sz="2800" dirty="0">
                <a:latin typeface="+mn-lt"/>
                <a:cs typeface="Arial" pitchFamily="34" charset="0"/>
              </a:rPr>
              <a:t>кейинги слайдларда батафсил ёритилади</a:t>
            </a:r>
            <a:endParaRPr lang="en-US" sz="2800" dirty="0">
              <a:latin typeface="+mn-lt"/>
              <a:cs typeface="Arial" pitchFamily="34" charset="0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Ø"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842963" y="288925"/>
            <a:ext cx="10502900" cy="10112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46788" y="2132013"/>
            <a:ext cx="5400675" cy="1751012"/>
          </a:xfrm>
          <a:prstGeom prst="roundRect">
            <a:avLst>
              <a:gd name="adj" fmla="val 8906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2400" b="1" dirty="0">
                <a:solidFill>
                  <a:srgbClr val="0070C0"/>
                </a:solidFill>
                <a:cs typeface="Times New Roman" pitchFamily="18" charset="0"/>
              </a:rPr>
              <a:t>Сабаб</a:t>
            </a:r>
            <a:endParaRPr lang="en-US" sz="2400" b="1" dirty="0">
              <a:solidFill>
                <a:srgbClr val="0070C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Молия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бозоридаги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структуравий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ўзгаришлар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ва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шартларнинг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либераллашиши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натижасида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пул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массаси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ва инфляция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орсидаги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боғлиқлик заифлашди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43613" y="4265613"/>
            <a:ext cx="5399087" cy="1911350"/>
          </a:xfrm>
          <a:prstGeom prst="roundRect">
            <a:avLst>
              <a:gd name="adj" fmla="val 8200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Натижада</a:t>
            </a:r>
            <a:endParaRPr lang="ru-RU" sz="2000" b="1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Марказий банк томонидан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инфляциянинг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мақсадли кўрсаткичларига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эришиш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учун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амалга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ошириётган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чора-тадбирларининг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самарадорлигини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cs typeface="Times New Roman" pitchFamily="18" charset="0"/>
              </a:rPr>
              <a:t>пасайтирди</a:t>
            </a: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8672512" y="3684588"/>
            <a:ext cx="346075" cy="7747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994A7E-DF66-48D7-9CE7-84B2DED2D8BB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8" name="Rounded Rectangle 9"/>
          <p:cNvSpPr/>
          <p:nvPr/>
        </p:nvSpPr>
        <p:spPr>
          <a:xfrm>
            <a:off x="849857" y="475141"/>
            <a:ext cx="10428362" cy="109728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Пул-кредит 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сиёсати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усули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режими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)ни 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ўзгартириш</a:t>
            </a:r>
            <a:r>
              <a:rPr lang="ru-RU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cs typeface="Times New Roman" pitchFamily="18" charset="0"/>
              </a:rPr>
              <a:t>зарурияти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n w="1270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6113" y="2063750"/>
            <a:ext cx="4975225" cy="4183063"/>
          </a:xfrm>
          <a:prstGeom prst="roundRect">
            <a:avLst>
              <a:gd name="adj" fmla="val 8906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Дунёнинг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кўплаб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марказий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банклари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пул-кредит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сиёсати-нинг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самарали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режими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сифатида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инфляцияни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таргетлаш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режимини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танлашяпти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ва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пул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массасини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таргетлаш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каби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бошқа режимлардан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 воз </a:t>
            </a:r>
            <a:r>
              <a:rPr lang="ru-RU" sz="2600" dirty="0" err="1">
                <a:solidFill>
                  <a:schemeClr val="tx1"/>
                </a:solidFill>
                <a:cs typeface="Times New Roman" pitchFamily="18" charset="0"/>
              </a:rPr>
              <a:t>кечишмоқда</a:t>
            </a:r>
            <a:r>
              <a:rPr lang="ru-RU" sz="2600" dirty="0">
                <a:solidFill>
                  <a:schemeClr val="tx1"/>
                </a:solidFill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54075" y="527050"/>
            <a:ext cx="10412413" cy="131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uz-Cyrl-UZ" sz="2600" dirty="0"/>
              <a:t>Таҳлиллар натижасида инфляция даражаси, ЯИМ дефлятори ва пул массаси ўзгариши ўртасида аниқ ва барқарор ўзаро боғлиқликлар аниқланмади</a:t>
            </a:r>
            <a:endParaRPr lang="en-US" sz="2600" dirty="0"/>
          </a:p>
        </p:txBody>
      </p:sp>
      <p:pic>
        <p:nvPicPr>
          <p:cNvPr id="28674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1968500"/>
            <a:ext cx="10412413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54075" y="527050"/>
            <a:ext cx="10412413" cy="127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uz-Cyrl-UZ" sz="2200" dirty="0"/>
              <a:t>Пул айланиш тезлиги ва пул мультипликатори динамикаси ўзгарувчан характер касб этганлигини ҳам пул-кредит кўрсаткичларининг мақсадли параметрларини ишлаб чиқишда хатоликларга олиб келиши мумкинлигини кўрсатади</a:t>
            </a:r>
            <a:endParaRPr lang="en-US" sz="2200" dirty="0"/>
          </a:p>
        </p:txBody>
      </p:sp>
      <p:pic>
        <p:nvPicPr>
          <p:cNvPr id="29698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075" y="1903413"/>
            <a:ext cx="10412413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850"/>
          </a:xfrm>
        </p:spPr>
        <p:txBody>
          <a:bodyPr/>
          <a:lstStyle/>
          <a:p>
            <a:pPr algn="ctr"/>
            <a:r>
              <a:rPr lang="uz-Cyrl-UZ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Инфляцион таргетлаш режими</a:t>
            </a:r>
            <a:endParaRPr lang="ru-RU" sz="3200" smtClean="0"/>
          </a:p>
        </p:txBody>
      </p:sp>
      <p:sp>
        <p:nvSpPr>
          <p:cNvPr id="3072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52EEAB-198B-47E9-A669-D956D495930B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grpSp>
        <p:nvGrpSpPr>
          <p:cNvPr id="3" name="Группа 13"/>
          <p:cNvGrpSpPr/>
          <p:nvPr/>
        </p:nvGrpSpPr>
        <p:grpSpPr>
          <a:xfrm>
            <a:off x="826844" y="1497409"/>
            <a:ext cx="10857055" cy="4467829"/>
            <a:chOff x="590307" y="1932971"/>
            <a:chExt cx="10857055" cy="4467829"/>
          </a:xfrm>
          <a:solidFill>
            <a:schemeClr val="accent5">
              <a:lumMod val="50000"/>
            </a:schemeClr>
          </a:solidFill>
        </p:grpSpPr>
        <p:sp>
          <p:nvSpPr>
            <p:cNvPr id="5" name="Выноска со стрелкой вправо 4"/>
            <p:cNvSpPr/>
            <p:nvPr/>
          </p:nvSpPr>
          <p:spPr>
            <a:xfrm>
              <a:off x="590307" y="1979270"/>
              <a:ext cx="2118167" cy="3310360"/>
            </a:xfrm>
            <a:prstGeom prst="rightArrowCallout">
              <a:avLst>
                <a:gd name="adj1" fmla="val 29317"/>
                <a:gd name="adj2" fmla="val 25000"/>
                <a:gd name="adj3" fmla="val 20456"/>
                <a:gd name="adj4" fmla="val 79544"/>
              </a:avLst>
            </a:prstGeom>
            <a:solidFill>
              <a:srgbClr val="004274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Инфляция </a:t>
              </a:r>
              <a:r>
                <a:rPr lang="ru-RU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прогнози</a:t>
              </a:r>
              <a:endPara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754773" y="1932971"/>
              <a:ext cx="8692589" cy="4467829"/>
              <a:chOff x="2754773" y="1932971"/>
              <a:chExt cx="8692589" cy="4467829"/>
            </a:xfrm>
            <a:grpFill/>
          </p:grpSpPr>
          <p:sp>
            <p:nvSpPr>
              <p:cNvPr id="6" name="Выноска со стрелкой вправо 5"/>
              <p:cNvSpPr/>
              <p:nvPr/>
            </p:nvSpPr>
            <p:spPr>
              <a:xfrm>
                <a:off x="2754773" y="1990846"/>
                <a:ext cx="2407536" cy="3275636"/>
              </a:xfrm>
              <a:prstGeom prst="rightArrowCallout">
                <a:avLst>
                  <a:gd name="adj1" fmla="val 23001"/>
                  <a:gd name="adj2" fmla="val 25000"/>
                  <a:gd name="adj3" fmla="val 12712"/>
                  <a:gd name="adj4" fmla="val 87288"/>
                </a:avLst>
              </a:prstGeom>
              <a:solidFill>
                <a:schemeClr val="accent1">
                  <a:lumMod val="75000"/>
                </a:schemeClr>
              </a:solid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Инфляциянинг</a:t>
                </a:r>
                <a:r>
                  <a:rPr lang="ru-RU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мақсадли   даражасини</a:t>
                </a:r>
                <a:r>
                  <a:rPr lang="ru-RU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таъминловчи</a:t>
                </a:r>
                <a:r>
                  <a:rPr lang="ru-RU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пул-кредит (</a:t>
                </a:r>
                <a:r>
                  <a:rPr lang="ru-RU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фоиз</a:t>
                </a:r>
                <a:r>
                  <a:rPr lang="ru-RU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ru-RU" sz="2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сиёсати</a:t>
                </a:r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Выноска со стрелкой вправо 6"/>
              <p:cNvSpPr/>
              <p:nvPr/>
            </p:nvSpPr>
            <p:spPr>
              <a:xfrm>
                <a:off x="5220181" y="1979272"/>
                <a:ext cx="2442259" cy="3298784"/>
              </a:xfrm>
              <a:prstGeom prst="rightArrowCallout">
                <a:avLst>
                  <a:gd name="adj1" fmla="val 25193"/>
                  <a:gd name="adj2" fmla="val 24451"/>
                  <a:gd name="adj3" fmla="val 18883"/>
                  <a:gd name="adj4" fmla="val 81117"/>
                </a:avLst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z-Cyrl-UZ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Мақсадли фоиз ставкасини таъминловчи операциялар ва чоралар</a:t>
                </a:r>
                <a:endPara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7708739" y="2685317"/>
                <a:ext cx="3727048" cy="73392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z-Cyrl-UZ" sz="2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Очиқ бозор операциялари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7708739" y="3437672"/>
                <a:ext cx="3727048" cy="73392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z-Cyrl-UZ" sz="2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Мажбурий заҳиралаш 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720314" y="4965534"/>
                <a:ext cx="3727048" cy="143526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z-Cyrl-UZ" sz="2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Шаффофлик ва коммуникацион сиёсат  (инфляцион кутилмалар) </a:t>
                </a:r>
                <a:br>
                  <a:rPr lang="uz-Cyrl-UZ" sz="2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z-Cyrl-UZ" sz="2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ва бошқалар.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7720314" y="4201603"/>
                <a:ext cx="3727048" cy="73392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z-Cyrl-UZ" sz="2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Валюта курси </a:t>
                </a:r>
                <a:br>
                  <a:rPr lang="uz-Cyrl-UZ" sz="2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uz-Cyrl-UZ" sz="2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(эркин ўзгарувчи)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7697165" y="1932971"/>
                <a:ext cx="3727048" cy="73392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uz-Cyrl-UZ" sz="2000" dirty="0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Пул-кредит сиёсати асосий ставкаси ва коридори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263"/>
          </a:xfrm>
        </p:spPr>
        <p:txBody>
          <a:bodyPr/>
          <a:lstStyle/>
          <a:p>
            <a:pPr algn="ctr">
              <a:defRPr/>
            </a:pPr>
            <a:r>
              <a:rPr lang="uz-Cyrl-UZ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Инфляцион таргетлаш </a:t>
            </a:r>
            <a:r>
              <a:rPr lang="uz-Cyrl-UZ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режимига ўтиш </a:t>
            </a:r>
            <a:r>
              <a:rPr lang="uz-Cyrl-UZ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талаблари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781050" y="1530350"/>
            <a:ext cx="10515600" cy="4854575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smtClean="0">
                <a:cs typeface="Arial" charset="0"/>
              </a:rPr>
              <a:t>пул-кредит сиёсатини юритиш, яъни трансмиссион механизм самарадорлигини ошириш;</a:t>
            </a:r>
            <a:endParaRPr lang="ru-RU" sz="2400" smtClean="0">
              <a:cs typeface="Arial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smtClean="0">
                <a:cs typeface="Arial" charset="0"/>
              </a:rPr>
              <a:t>валюта бозори фаолиятини янада либераллаштириш ва такомиллаштириш; </a:t>
            </a:r>
            <a:endParaRPr lang="ru-RU" sz="2400" smtClean="0">
              <a:cs typeface="Arial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smtClean="0">
                <a:cs typeface="Arial" charset="0"/>
              </a:rPr>
              <a:t>пул-кредит сиёсатининг мавжуд инструментларини такомиллаштириш ва янги замонавий бозор инструментларини жорий этиш;</a:t>
            </a:r>
            <a:endParaRPr lang="ru-RU" sz="2400" smtClean="0">
              <a:cs typeface="Arial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smtClean="0">
                <a:cs typeface="Arial" charset="0"/>
              </a:rPr>
              <a:t>банклараро пул бозори фаолиятининг шаффофлигини ошириш ва ривожлантириш;</a:t>
            </a:r>
            <a:endParaRPr lang="ru-RU" sz="2400" smtClean="0">
              <a:cs typeface="Arial" charset="0"/>
            </a:endParaRP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smtClean="0">
                <a:cs typeface="Arial" charset="0"/>
              </a:rPr>
              <a:t>макроиқтисодий прогнозлаш ва таҳлил қилиш салоҳиятини мустаҳкамлаш;</a:t>
            </a:r>
            <a:endParaRPr lang="ru-RU" sz="2400" smtClean="0">
              <a:cs typeface="Arial" charset="0"/>
            </a:endParaRPr>
          </a:p>
          <a:p>
            <a:endParaRPr lang="ru-RU" sz="2400" smtClean="0">
              <a:latin typeface="Arial" charset="0"/>
              <a:cs typeface="Arial" charset="0"/>
            </a:endParaRP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17196E-39F9-4C40-9DE4-B3B0A2FAFB0E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263"/>
          </a:xfrm>
        </p:spPr>
        <p:txBody>
          <a:bodyPr/>
          <a:lstStyle/>
          <a:p>
            <a:pPr algn="ctr">
              <a:defRPr/>
            </a:pPr>
            <a:r>
              <a:rPr lang="uz-Cyrl-UZ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Инфляцион таргетлаш </a:t>
            </a:r>
            <a:r>
              <a:rPr lang="uz-Cyrl-UZ" sz="32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режимига ўтиш </a:t>
            </a:r>
            <a:r>
              <a:rPr lang="uz-Cyrl-UZ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талаблари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654050" y="1249363"/>
            <a:ext cx="10960100" cy="4854575"/>
          </a:xfrm>
        </p:spPr>
        <p:txBody>
          <a:bodyPr/>
          <a:lstStyle/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smtClean="0">
                <a:latin typeface="Arial" charset="0"/>
                <a:cs typeface="Arial" charset="0"/>
              </a:rPr>
              <a:t> </a:t>
            </a:r>
            <a:r>
              <a:rPr lang="uz-Cyrl-UZ" sz="2400" smtClean="0">
                <a:cs typeface="Arial" charset="0"/>
              </a:rPr>
              <a:t>пул-кредит сиёсатининг пировард мақсади ва қўлланиладиган инструментлар тўғрисида кенг жамоатчиликни хабардор қилиш мақсадида пул-кредит сиёсатининг аниқлиги ва шаффофлигини ошириш;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smtClean="0">
                <a:cs typeface="Arial" charset="0"/>
              </a:rPr>
              <a:t> коммуникацион сиёсатни такомиллаштириш;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smtClean="0">
                <a:cs typeface="Arial" charset="0"/>
              </a:rPr>
              <a:t> Марказий банкнинг институционал базасини ривожлантириш;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smtClean="0">
                <a:cs typeface="Arial" charset="0"/>
              </a:rPr>
              <a:t> молия бозорини, шу жумладан, давлат қимматли қоғозлар бозорини ривожлантириш;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smtClean="0">
                <a:cs typeface="Arial" charset="0"/>
              </a:rPr>
              <a:t> макроиқтисодий сиёсатни самарали мувофиқлаштириш;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smtClean="0">
                <a:cs typeface="Arial" charset="0"/>
              </a:rPr>
              <a:t> иқтисодиётнинг барча тармоқларида таркибий ислоҳотларни муваффақиятли амалга ошириш.</a:t>
            </a:r>
            <a:endParaRPr lang="ru-RU" sz="2400" smtClean="0">
              <a:cs typeface="Arial" charset="0"/>
            </a:endParaRP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FF76C2-FD13-496F-B5FB-2C14706436C3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pPr algn="ctr">
              <a:defRPr/>
            </a:pPr>
            <a:r>
              <a:rPr lang="uz-Cyrl-UZ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Инфляцион таргетлашнинг халқаро қўлланилиши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E5F25D-F73B-456A-A944-E82BB9D354F9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pic>
        <p:nvPicPr>
          <p:cNvPr id="33796" name="Рисунок 4"/>
          <p:cNvPicPr>
            <a:picLocks noChangeAspect="1"/>
          </p:cNvPicPr>
          <p:nvPr/>
        </p:nvPicPr>
        <p:blipFill>
          <a:blip r:embed="rId2"/>
          <a:srcRect l="6320" t="15096" r="19199" b="9769"/>
          <a:stretch>
            <a:fillRect/>
          </a:stretch>
        </p:blipFill>
        <p:spPr bwMode="auto">
          <a:xfrm>
            <a:off x="914400" y="931863"/>
            <a:ext cx="10201275" cy="57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863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004274"/>
                </a:solidFill>
                <a:latin typeface="Arial" charset="0"/>
                <a:cs typeface="Arial" charset="0"/>
              </a:rPr>
              <a:t>Мундарижа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23988"/>
            <a:ext cx="10452100" cy="4592637"/>
          </a:xfrm>
        </p:spPr>
        <p:txBody>
          <a:bodyPr/>
          <a:lstStyle/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Пул-кредит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сиёсатини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юритишда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инфляцион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таргетлаш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режимига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ўтиш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асослари</a:t>
            </a:r>
            <a:endParaRPr lang="ru-RU" dirty="0" smtClean="0">
              <a:solidFill>
                <a:srgbClr val="004274"/>
              </a:solidFill>
              <a:cs typeface="Arial" pitchFamily="34" charset="0"/>
            </a:endParaRPr>
          </a:p>
          <a:p>
            <a:pPr marL="514350" indent="-514350" algn="just">
              <a:buFont typeface="Arial" charset="0"/>
              <a:buAutoNum type="arabicPeriod"/>
              <a:defRPr/>
            </a:pPr>
            <a:endParaRPr lang="ru-RU" dirty="0" smtClean="0">
              <a:solidFill>
                <a:srgbClr val="004274"/>
              </a:solidFill>
              <a:cs typeface="Arial" pitchFamily="34" charset="0"/>
            </a:endParaRPr>
          </a:p>
          <a:p>
            <a:pPr marL="514350" indent="-514350" algn="just">
              <a:buFont typeface="Arial" charset="0"/>
              <a:buAutoNum type="arabicPeriod"/>
              <a:defRPr/>
            </a:pP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Пул-кредит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соҳасидаги вазият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ва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пул-кредит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инструментларини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такомиллаштириш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борасида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амалга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оширилган</a:t>
            </a:r>
            <a:r>
              <a:rPr lang="ru-RU" dirty="0" smtClean="0">
                <a:solidFill>
                  <a:srgbClr val="004274"/>
                </a:solidFill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004274"/>
                </a:solidFill>
                <a:cs typeface="Arial" pitchFamily="34" charset="0"/>
              </a:rPr>
              <a:t>ишлар</a:t>
            </a:r>
            <a:endParaRPr lang="ru-RU" dirty="0" smtClean="0">
              <a:solidFill>
                <a:srgbClr val="004274"/>
              </a:solidFill>
              <a:cs typeface="Arial" pitchFamily="34" charset="0"/>
            </a:endParaRPr>
          </a:p>
          <a:p>
            <a:pPr marL="514350" indent="-514350" algn="just">
              <a:buFont typeface="Arial" charset="0"/>
              <a:buAutoNum type="arabicPeriod"/>
              <a:defRPr/>
            </a:pPr>
            <a:endParaRPr lang="ru-RU" dirty="0" smtClean="0">
              <a:solidFill>
                <a:srgbClr val="004274"/>
              </a:solidFill>
              <a:cs typeface="Arial" pitchFamily="34" charset="0"/>
            </a:endParaRPr>
          </a:p>
          <a:p>
            <a:pPr marL="0" indent="0" algn="just">
              <a:buFont typeface="Arial" charset="0"/>
              <a:buNone/>
              <a:tabLst>
                <a:tab pos="539750" algn="l"/>
                <a:tab pos="625475" algn="l"/>
              </a:tabLst>
              <a:defRPr/>
            </a:pPr>
            <a:r>
              <a:rPr lang="uz-Cyrl-UZ" dirty="0" smtClean="0">
                <a:solidFill>
                  <a:srgbClr val="004274"/>
                </a:solidFill>
                <a:cs typeface="Arial" pitchFamily="34" charset="0"/>
              </a:rPr>
              <a:t>3.   Инфляцион таргетлаш режимини жорий қилиш бўйича мавжуд 	муаммолар, хатарлар ва чекловлар</a:t>
            </a:r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69AB08-BE2F-42C4-831E-AD2CFF68DDD9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288" y="365125"/>
            <a:ext cx="11169650" cy="1525588"/>
          </a:xfrm>
        </p:spPr>
        <p:txBody>
          <a:bodyPr/>
          <a:lstStyle/>
          <a:p>
            <a:pPr algn="ctr">
              <a:defRPr/>
            </a:pPr>
            <a:r>
              <a:rPr lang="uz-Cyrl-UZ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Ўзбекистон Республикаси Президентинг 2018 йил 9 январдаги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«Ўзбекистон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Республикаси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Марказий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банкининг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фаолиятини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тубдан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такомиллаштириш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чора-тадбирлари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тўғрисида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»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ги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Фармони</a:t>
            </a:r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3481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25E5E4-1F79-46DD-BCB0-04F16E4C4F51}" type="slidenum">
              <a:rPr lang="ru-RU" altLang="ru-RU" smtClean="0">
                <a:latin typeface="Arial" charset="0"/>
              </a:rPr>
              <a:pPr/>
              <a:t>20</a:t>
            </a:fld>
            <a:endParaRPr lang="ru-RU" altLang="ru-RU" smtClean="0"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1175" y="1978025"/>
            <a:ext cx="11142663" cy="11128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1938" indent="0" algn="ctr" eaLnBrk="1" hangingPunct="1">
              <a:buClr>
                <a:schemeClr val="tx1"/>
              </a:buClr>
              <a:buFont typeface="Arial" charset="0"/>
              <a:buNone/>
              <a:defRPr/>
            </a:pPr>
            <a:r>
              <a:rPr lang="ru-RU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Марказий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 банк </a:t>
            </a:r>
            <a:r>
              <a:rPr lang="ru-RU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фаолиятининг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стратегик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мақсадли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йўналишлари</a:t>
            </a:r>
            <a:endParaRPr 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11175" y="3702050"/>
            <a:ext cx="11142663" cy="7778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Нархлар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барқарорлигини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таъминлаш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541963" y="3090863"/>
            <a:ext cx="1082675" cy="611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22288" y="4618038"/>
            <a:ext cx="11144250" cy="671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Банк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тизими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барқарорлиги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ва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ривожланишини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таъминлаш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47688" y="5465763"/>
            <a:ext cx="11144250" cy="6715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Тўлов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тизими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барқарорлиги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ва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ривожланишини</a:t>
            </a:r>
            <a:r>
              <a:rPr lang="ru-RU" sz="2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таъминлаш</a:t>
            </a:r>
            <a:endParaRPr lang="ru-RU" sz="2400" dirty="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Ўзбекистон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Республикаси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Марказий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банкининг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фаолиятини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тубдан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такомиллаштириш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чора-тадбирлари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тўғрисида»ги Фармони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билан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2600" smtClean="0"/>
              <a:t>Ўзбекистон Республикаси Марказий банкининг Банк назорати қўмитаси ва Кредит қўмитаси </a:t>
            </a:r>
            <a:r>
              <a:rPr lang="ru-RU" sz="2600" b="1" smtClean="0"/>
              <a:t>ташкил этилди</a:t>
            </a:r>
            <a:r>
              <a:rPr lang="ru-RU" sz="2600" smtClean="0"/>
              <a:t>. </a:t>
            </a:r>
          </a:p>
          <a:p>
            <a:pPr algn="just" eaLnBrk="1" hangingPunct="1">
              <a:buFont typeface="Wingdings" pitchFamily="2" charset="2"/>
              <a:buChar char="Ø"/>
            </a:pPr>
            <a:endParaRPr lang="uz-Cyrl-UZ" sz="1000" b="1" i="1" smtClean="0">
              <a:solidFill>
                <a:srgbClr val="0070C0"/>
              </a:solidFill>
              <a:cs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600" smtClean="0"/>
              <a:t>Республика банк кенгаши, Республика пул-кредит сиёсати комиссияси, Муддати ўтказиб юборилган дебиторлик ва кредиторлик қарзларни қисқартириш ва бюджетга тўловлар интизомини мустаҳкамлаш бўйича Республика комиссияси тугатилди.</a:t>
            </a:r>
          </a:p>
          <a:p>
            <a:pPr algn="just">
              <a:buFont typeface="Wingdings" pitchFamily="2" charset="2"/>
              <a:buChar char="Ø"/>
            </a:pPr>
            <a:endParaRPr lang="ru-RU" sz="1000" smtClean="0"/>
          </a:p>
          <a:p>
            <a:pPr algn="just">
              <a:buFont typeface="Wingdings" pitchFamily="2" charset="2"/>
              <a:buChar char="Ø"/>
            </a:pPr>
            <a:r>
              <a:rPr lang="ru-RU" sz="2600" smtClean="0"/>
              <a:t>Ўзбекистон Республикаси Марказий банки ҳузуридаги "Ўзбекистон Республикаси молия секторини ривожлантириш бўйича агентлиги" давлат унитар корхонаси тугатилди;</a:t>
            </a: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A5C85-BBA4-491F-A413-DC6B800C1DA3}" type="slidenum">
              <a:rPr lang="ru-RU" altLang="ru-RU" smtClean="0">
                <a:latin typeface="Arial" charset="0"/>
              </a:rPr>
              <a:pPr/>
              <a:t>21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4188" cy="1325563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«Ўзбекистон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Республикаси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Марказий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банкининг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фаолиятини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тубдан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такомиллаштириш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чора-тадбирлари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тўғрисида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»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ги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Фармон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билан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866" name="Содержимое 2"/>
          <p:cNvSpPr>
            <a:spLocks noGrp="1"/>
          </p:cNvSpPr>
          <p:nvPr>
            <p:ph idx="1"/>
          </p:nvPr>
        </p:nvSpPr>
        <p:spPr>
          <a:xfrm>
            <a:off x="887413" y="1712913"/>
            <a:ext cx="10774362" cy="421957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600" smtClean="0"/>
              <a:t>нархлар барқарорлигини таъминлаш мақсадида ликвидлик бериш ва қайтаришнинг замонавий турлари, механизмлари ва усулларини жорий қилган ҳолда пул-кредит сиёсати инструментларининг таъсирчанлигини ошириш;</a:t>
            </a:r>
          </a:p>
          <a:p>
            <a:pPr algn="just">
              <a:buFont typeface="Wingdings" pitchFamily="2" charset="2"/>
              <a:buChar char="Ø"/>
            </a:pPr>
            <a:endParaRPr lang="ru-RU" sz="1000" smtClean="0"/>
          </a:p>
          <a:p>
            <a:pPr algn="just">
              <a:buFont typeface="Wingdings" pitchFamily="2" charset="2"/>
              <a:buChar char="Ø"/>
            </a:pPr>
            <a:r>
              <a:rPr lang="ru-RU" sz="2600" smtClean="0"/>
              <a:t>жамоатчилик ва бизнес муҳитининг пул-кредит сиёсатидан хабардорлиги ва тушуниш даражасини оширишга йўналтирилган аниқ ахборот-коммуникацион сиёсат олиб борииш;</a:t>
            </a:r>
          </a:p>
          <a:p>
            <a:pPr algn="just">
              <a:buFont typeface="Wingdings" pitchFamily="2" charset="2"/>
              <a:buChar char="Ø"/>
            </a:pPr>
            <a:endParaRPr lang="ru-RU" sz="1000" smtClean="0"/>
          </a:p>
          <a:p>
            <a:pPr algn="just">
              <a:buFont typeface="Wingdings" pitchFamily="2" charset="2"/>
              <a:buChar char="Ø"/>
            </a:pPr>
            <a:r>
              <a:rPr lang="ru-RU" sz="2600" smtClean="0"/>
              <a:t>Ўзбекистон Республикаси тўлов балансининг Халқаро валюта фонди методологиясига мувофиқ ҳисоби ва таҳлили тизимли асосда юритиш вазифлари белгилаб берилди.</a:t>
            </a:r>
          </a:p>
          <a:p>
            <a:pPr algn="just" eaLnBrk="1" hangingPunct="1"/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0769A9-1CFD-4776-8826-7C2F52A8D04F}" type="slidenum">
              <a:rPr lang="ru-RU" altLang="ru-RU" smtClean="0">
                <a:latin typeface="Arial" charset="0"/>
              </a:rPr>
              <a:pPr/>
              <a:t>22</a:t>
            </a:fld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50888" y="844550"/>
            <a:ext cx="10428287" cy="19335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uz-Cyrl-UZ" sz="3600" dirty="0">
                <a:cs typeface="Times New Roman" pitchFamily="18" charset="0"/>
              </a:rPr>
              <a:t>Марказий банкнинг таркибий тузилмаси такомиллаштирилди ва янги департаментлар ташкил этилди</a:t>
            </a:r>
            <a:endParaRPr lang="en-US" sz="3600" dirty="0">
              <a:cs typeface="Times New Roman" pitchFamily="18" charset="0"/>
            </a:endParaRPr>
          </a:p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79463" y="2997200"/>
            <a:ext cx="10366375" cy="3206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z-Cyrl-UZ" sz="3200" dirty="0">
                <a:solidFill>
                  <a:schemeClr val="tx1"/>
                </a:solidFill>
                <a:cs typeface="Times New Roman" pitchFamily="18" charset="0"/>
              </a:rPr>
              <a:t>Монетар операциялар департаменти</a:t>
            </a:r>
          </a:p>
          <a:p>
            <a:pPr algn="ctr">
              <a:defRPr/>
            </a:pPr>
            <a:r>
              <a:rPr lang="uz-Cyrl-UZ" sz="3200" dirty="0">
                <a:solidFill>
                  <a:schemeClr val="tx1"/>
                </a:solidFill>
                <a:cs typeface="Times New Roman" pitchFamily="18" charset="0"/>
              </a:rPr>
              <a:t>Статистика ва тадқиқотлар департаменти 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Халқаро хамкорлик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ва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коммуникациялар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департаменти</a:t>
            </a:r>
            <a:endParaRPr lang="ru-RU" sz="32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uz-Cyrl-UZ" sz="32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uz-Cyrl-UZ" sz="3200" dirty="0">
                <a:solidFill>
                  <a:schemeClr val="tx1"/>
                </a:solidFill>
                <a:cs typeface="Times New Roman" pitchFamily="18" charset="0"/>
              </a:rPr>
              <a:t>Кредит ташкилотлари пруденциал назорати департаменти (қайта ташкил этилди)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9925" y="312738"/>
            <a:ext cx="10428288" cy="22336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defRPr/>
            </a:pPr>
            <a:r>
              <a:rPr lang="ru-RU" sz="3200" dirty="0">
                <a:solidFill>
                  <a:schemeClr val="bg1"/>
                </a:solidFill>
              </a:rPr>
              <a:t>	Пул-кредит </a:t>
            </a:r>
            <a:r>
              <a:rPr lang="ru-RU" sz="3200" dirty="0" err="1">
                <a:solidFill>
                  <a:schemeClr val="bg1"/>
                </a:solidFill>
              </a:rPr>
              <a:t>сиёсатини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амалга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ошириш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ва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ривожлантиришнинг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ўрта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муддатли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Концепцияси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ишлаб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чиқилди ва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Марказий</a:t>
            </a:r>
            <a:r>
              <a:rPr lang="ru-RU" sz="3200" dirty="0">
                <a:solidFill>
                  <a:schemeClr val="bg1"/>
                </a:solidFill>
              </a:rPr>
              <a:t> банк </a:t>
            </a:r>
            <a:r>
              <a:rPr lang="ru-RU" sz="3200" dirty="0" err="1">
                <a:solidFill>
                  <a:schemeClr val="bg1"/>
                </a:solidFill>
              </a:rPr>
              <a:t>Бошқаруви қарори билан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тасдиқланди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0575" y="2627313"/>
            <a:ext cx="10306050" cy="38306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z-Cyrl-U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z-Cyrl-UZ" sz="3200" b="1" dirty="0">
                <a:solidFill>
                  <a:schemeClr val="tx1"/>
                </a:solidFill>
                <a:cs typeface="Times New Roman" pitchFamily="18" charset="0"/>
              </a:rPr>
              <a:t>Концепцияда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uz-Cyrl-UZ" sz="3200" dirty="0">
                <a:solidFill>
                  <a:schemeClr val="tx1"/>
                </a:solidFill>
                <a:cs typeface="Times New Roman" pitchFamily="18" charset="0"/>
              </a:rPr>
              <a:t>ўрта муддатли истиқболда Марказий банк томонидан инфляцион таргетлаш режимини амалиётга жорий этиш бўйича босқичма-босқич амалга ошириладиган чора-тадбирлар батафсил ёритилди.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2018-2021-йилларда 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ушбу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Концепцияни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амалга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ошириш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бўйича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 "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йўл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харитаси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" 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ишлаб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tx1"/>
                </a:solidFill>
                <a:cs typeface="Times New Roman" pitchFamily="18" charset="0"/>
              </a:rPr>
              <a:t>чиқилди</a:t>
            </a:r>
            <a:r>
              <a:rPr lang="ru-RU" sz="3200" dirty="0">
                <a:solidFill>
                  <a:schemeClr val="tx1"/>
                </a:solidFill>
                <a:cs typeface="Times New Roman" pitchFamily="18" charset="0"/>
              </a:rPr>
              <a:t>.</a:t>
            </a:r>
            <a:endParaRPr lang="uz-Cyrl-UZ" sz="32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uz-Cyrl-UZ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025" y="2536825"/>
            <a:ext cx="10010775" cy="1325563"/>
          </a:xfrm>
        </p:spPr>
        <p:txBody>
          <a:bodyPr/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Пул-кредит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соҳасидаги вазият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ва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пул-кредит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инструментларини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такомиллаштириш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борасида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амалга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оширилган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sz="4000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ишлар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4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EDE52D-0772-4890-BE4A-5C637CA241A5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93725" y="365125"/>
            <a:ext cx="10760075" cy="946150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ts val="180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Инфляция (</a:t>
            </a:r>
            <a:r>
              <a:rPr lang="ru-RU" sz="32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Истеъмол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нархлар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индекси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)</a:t>
            </a:r>
            <a:endParaRPr lang="ru-RU" sz="3200" b="1" i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09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0C64B4-4F16-4FDA-8C42-CB8F39A58F62}" type="slidenum">
              <a:rPr lang="ru-RU" altLang="ru-RU" smtClean="0">
                <a:solidFill>
                  <a:srgbClr val="002060"/>
                </a:solidFill>
                <a:latin typeface="Arial" charset="0"/>
              </a:rPr>
              <a:pPr/>
              <a:t>26</a:t>
            </a:fld>
            <a:endParaRPr lang="ru-RU" altLang="ru-RU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613" y="1404938"/>
            <a:ext cx="1049178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09600" y="227013"/>
            <a:ext cx="11201400" cy="1006475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ts val="1800"/>
              </a:spcBef>
              <a:defRPr/>
            </a:pPr>
            <a:r>
              <a:rPr lang="ru-RU" sz="32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Тижорат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банкларини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қайта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молиялаш</a:t>
            </a:r>
            <a:r>
              <a:rPr lang="ru-RU" sz="32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механизми</a:t>
            </a:r>
            <a:endParaRPr lang="en-US" sz="32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885825" y="1131888"/>
            <a:ext cx="11306175" cy="4786312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Font typeface="Arial" charset="0"/>
              <a:buNone/>
              <a:defRPr/>
            </a:pPr>
            <a:r>
              <a:rPr lang="ru-RU" b="1" dirty="0" err="1" smtClean="0"/>
              <a:t>Қайта молиялаш</a:t>
            </a:r>
            <a:r>
              <a:rPr lang="ru-RU" b="1" dirty="0" smtClean="0"/>
              <a:t> </a:t>
            </a:r>
            <a:r>
              <a:rPr lang="ru-RU" b="1" dirty="0" err="1" smtClean="0"/>
              <a:t>ставкаси</a:t>
            </a:r>
            <a:r>
              <a:rPr lang="ru-RU" b="1" dirty="0" smtClean="0"/>
              <a:t> - 14% (2017 </a:t>
            </a:r>
            <a:r>
              <a:rPr lang="ru-RU" b="1" dirty="0" err="1" smtClean="0"/>
              <a:t>йил</a:t>
            </a:r>
            <a:r>
              <a:rPr lang="ru-RU" b="1" dirty="0" smtClean="0"/>
              <a:t> 28 </a:t>
            </a:r>
            <a:r>
              <a:rPr lang="ru-RU" b="1" dirty="0" err="1" smtClean="0"/>
              <a:t>июндан</a:t>
            </a:r>
            <a:r>
              <a:rPr lang="ru-RU" b="1" dirty="0" smtClean="0"/>
              <a:t>)</a:t>
            </a:r>
          </a:p>
          <a:p>
            <a:pPr marL="365125" indent="-365125" algn="ctr">
              <a:spcBef>
                <a:spcPts val="600"/>
              </a:spcBef>
              <a:buFont typeface="Arial" pitchFamily="34" charset="0"/>
              <a:buNone/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742EF5-DEB5-4809-B8ED-AD55D130E869}" type="slidenum">
              <a:rPr lang="ru-RU" altLang="ru-RU" smtClean="0">
                <a:solidFill>
                  <a:srgbClr val="002060"/>
                </a:solidFill>
                <a:latin typeface="Arial" charset="0"/>
              </a:rPr>
              <a:pPr/>
              <a:t>27</a:t>
            </a:fld>
            <a:endParaRPr lang="ru-RU" altLang="ru-RU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13" y="1581150"/>
            <a:ext cx="1039495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617538" y="1073150"/>
            <a:ext cx="10515600" cy="43513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30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4C802F-A28A-4794-BE8C-B4CC41E747F4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  <p:sp>
        <p:nvSpPr>
          <p:cNvPr id="8197" name="Заголовок 1"/>
          <p:cNvSpPr>
            <a:spLocks noGrp="1"/>
          </p:cNvSpPr>
          <p:nvPr>
            <p:ph type="title"/>
          </p:nvPr>
        </p:nvSpPr>
        <p:spPr>
          <a:xfrm>
            <a:off x="609600" y="227013"/>
            <a:ext cx="11582400" cy="1006475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ts val="1800"/>
              </a:spcBef>
              <a:defRPr/>
            </a:pP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Ликвидлик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тақдим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этиш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операциялари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ва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своп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операциялари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784225"/>
            <a:ext cx="110871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227013"/>
            <a:ext cx="11201400" cy="1006475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ts val="1800"/>
              </a:spcBef>
              <a:defRPr/>
            </a:pPr>
            <a:r>
              <a:rPr lang="uz-Cyrl-UZ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Пул агрегатлари динамикаси</a:t>
            </a:r>
            <a:endParaRPr lang="en-US" sz="32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40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628943-BFEB-4406-9AFF-0B07850268BD}" type="slidenum">
              <a:rPr lang="ru-RU" altLang="ru-RU" smtClean="0">
                <a:solidFill>
                  <a:srgbClr val="002060"/>
                </a:solidFill>
                <a:latin typeface="Arial" charset="0"/>
              </a:rPr>
              <a:pPr/>
              <a:t>29</a:t>
            </a:fld>
            <a:endParaRPr lang="ru-RU" altLang="ru-RU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 l="4092" t="12521" r="6699" b="4695"/>
          <a:stretch>
            <a:fillRect/>
          </a:stretch>
        </p:blipFill>
        <p:spPr bwMode="auto">
          <a:xfrm>
            <a:off x="247650" y="1125538"/>
            <a:ext cx="7059613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Прямоугольник 10"/>
          <p:cNvSpPr>
            <a:spLocks noChangeArrowheads="1"/>
          </p:cNvSpPr>
          <p:nvPr/>
        </p:nvSpPr>
        <p:spPr bwMode="auto">
          <a:xfrm>
            <a:off x="7002463" y="1243013"/>
            <a:ext cx="46307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spcBef>
                <a:spcPts val="600"/>
              </a:spcBef>
            </a:pPr>
            <a:endParaRPr lang="ru-RU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267575" y="1357313"/>
          <a:ext cx="4646371" cy="4999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170">
                  <a:extLst>
                    <a:ext uri="{9D8B030D-6E8A-4147-A177-3AD203B41FA5}"/>
                  </a:extLst>
                </a:gridCol>
                <a:gridCol w="1330975">
                  <a:extLst>
                    <a:ext uri="{9D8B030D-6E8A-4147-A177-3AD203B41FA5}"/>
                  </a:extLst>
                </a:gridCol>
                <a:gridCol w="1650226">
                  <a:extLst>
                    <a:ext uri="{9D8B030D-6E8A-4147-A177-3AD203B41FA5}"/>
                  </a:extLst>
                </a:gridCol>
              </a:tblGrid>
              <a:tr h="869891">
                <a:tc>
                  <a:txBody>
                    <a:bodyPr/>
                    <a:lstStyle/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 йил январь – май</a:t>
                      </a:r>
                      <a:r>
                        <a:rPr lang="uz-Cyrl-U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 йил январь – май</a:t>
                      </a:r>
                      <a:r>
                        <a:rPr lang="uz-Cyrl-UZ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869891">
                <a:tc>
                  <a:txBody>
                    <a:bodyPr/>
                    <a:lstStyle/>
                    <a:p>
                      <a:pPr algn="ctr"/>
                      <a:r>
                        <a:rPr lang="uz-Cyrl-U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Пул массаси ўсиш</a:t>
                      </a:r>
                      <a:r>
                        <a:rPr lang="uz-Cyrl-UZ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суръати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13,6%</a:t>
                      </a:r>
                      <a:r>
                        <a:rPr lang="uz-Cyrl-UZ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4,2%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1276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Муомаладаги нақд пуллар ўсиш суръати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34,8%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127636">
                <a:tc>
                  <a:txBody>
                    <a:bodyPr/>
                    <a:lstStyle/>
                    <a:p>
                      <a:pPr algn="ctr"/>
                      <a:r>
                        <a:rPr lang="uz-Cyrl-U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Муддатли депозитлар ўсиш суръати: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391988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uz-Cyrl-U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аҳоли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612145">
                <a:tc>
                  <a:txBody>
                    <a:bodyPr/>
                    <a:lstStyle/>
                    <a:p>
                      <a:pPr algn="l"/>
                      <a:r>
                        <a:rPr lang="uz-Cyrl-UZ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хўжалик субъектлари</a:t>
                      </a:r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Cyrl-UZ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75" y="2674938"/>
            <a:ext cx="10271125" cy="1327150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Пул-кредит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сиёсатини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юритишда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инфляцион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таргетлаш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режимига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ўтиш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асослари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7B0A16-C01F-403E-971F-78F532EE0F82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09600" y="227013"/>
            <a:ext cx="11201400" cy="1006475"/>
          </a:xfrm>
        </p:spPr>
        <p:txBody>
          <a:bodyPr/>
          <a:lstStyle/>
          <a:p>
            <a:pPr algn="ctr">
              <a:lnSpc>
                <a:spcPct val="125000"/>
              </a:lnSpc>
              <a:spcBef>
                <a:spcPts val="1800"/>
              </a:spcBef>
              <a:defRPr/>
            </a:pPr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Мажбурий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заҳира талаблари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такомиллаштирилди</a:t>
            </a:r>
            <a:endParaRPr lang="en-US" sz="28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58800" y="1231900"/>
            <a:ext cx="11406188" cy="4770438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ru-RU" sz="2200" b="1" dirty="0" smtClean="0">
                <a:cs typeface="Arial" panose="020B0604020202020204" pitchFamily="34" charset="0"/>
              </a:rPr>
              <a:t>      </a:t>
            </a:r>
            <a:r>
              <a:rPr lang="ru-RU" sz="2200" b="1" dirty="0" err="1" smtClean="0">
                <a:cs typeface="Arial" panose="020B0604020202020204" pitchFamily="34" charset="0"/>
              </a:rPr>
              <a:t>Мажбурий</a:t>
            </a:r>
            <a:r>
              <a:rPr lang="ru-RU" sz="2200" b="1" dirty="0" smtClean="0"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cs typeface="Arial" panose="020B0604020202020204" pitchFamily="34" charset="0"/>
              </a:rPr>
              <a:t>заҳиралашнинг янги</a:t>
            </a:r>
            <a:r>
              <a:rPr lang="ru-RU" sz="2200" b="1" dirty="0" smtClean="0">
                <a:cs typeface="Arial" panose="020B0604020202020204" pitchFamily="34" charset="0"/>
              </a:rPr>
              <a:t> </a:t>
            </a:r>
            <a:r>
              <a:rPr lang="ru-RU" sz="2200" b="1" dirty="0" err="1" smtClean="0">
                <a:cs typeface="Arial" panose="020B0604020202020204" pitchFamily="34" charset="0"/>
              </a:rPr>
              <a:t>тартиби</a:t>
            </a:r>
            <a:r>
              <a:rPr lang="ru-RU" sz="2200" b="1" dirty="0" smtClean="0">
                <a:cs typeface="Arial" panose="020B0604020202020204" pitchFamily="34" charset="0"/>
              </a:rPr>
              <a:t>: </a:t>
            </a:r>
            <a:r>
              <a:rPr lang="ru-RU" sz="2200" dirty="0" smtClean="0">
                <a:cs typeface="Arial" panose="020B0604020202020204" pitchFamily="34" charset="0"/>
              </a:rPr>
              <a:t>(</a:t>
            </a:r>
            <a:r>
              <a:rPr lang="ru-RU" sz="2200" dirty="0" err="1" smtClean="0">
                <a:cs typeface="Arial" panose="020B0604020202020204" pitchFamily="34" charset="0"/>
              </a:rPr>
              <a:t>жорий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cs typeface="Arial" panose="020B0604020202020204" pitchFamily="34" charset="0"/>
              </a:rPr>
              <a:t>йилнинг</a:t>
            </a:r>
            <a:r>
              <a:rPr lang="ru-RU" sz="2200" dirty="0" smtClean="0">
                <a:cs typeface="Arial" panose="020B0604020202020204" pitchFamily="34" charset="0"/>
              </a:rPr>
              <a:t> 1 </a:t>
            </a:r>
            <a:r>
              <a:rPr lang="ru-RU" sz="2200" dirty="0" err="1" smtClean="0">
                <a:cs typeface="Arial" panose="020B0604020202020204" pitchFamily="34" charset="0"/>
              </a:rPr>
              <a:t>июнидан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cs typeface="Arial" panose="020B0604020202020204" pitchFamily="34" charset="0"/>
              </a:rPr>
              <a:t>кучга</a:t>
            </a:r>
            <a:r>
              <a:rPr lang="ru-RU" sz="2200" dirty="0" smtClean="0">
                <a:cs typeface="Arial" panose="020B0604020202020204" pitchFamily="34" charset="0"/>
              </a:rPr>
              <a:t> </a:t>
            </a:r>
            <a:r>
              <a:rPr lang="ru-RU" sz="2200" dirty="0" err="1" smtClean="0">
                <a:cs typeface="Arial" panose="020B0604020202020204" pitchFamily="34" charset="0"/>
              </a:rPr>
              <a:t>кирди</a:t>
            </a:r>
            <a:r>
              <a:rPr lang="ru-RU" sz="2200" dirty="0" smtClean="0">
                <a:cs typeface="Arial" panose="020B0604020202020204" pitchFamily="34" charset="0"/>
              </a:rPr>
              <a:t>)</a:t>
            </a:r>
          </a:p>
          <a:p>
            <a:pPr marL="365125" indent="-365125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uz-Cyrl-UZ" sz="1200" dirty="0" smtClean="0">
              <a:cs typeface="Arial" panose="020B0604020202020204" pitchFamily="34" charset="0"/>
            </a:endParaRPr>
          </a:p>
          <a:p>
            <a:pPr marL="365125" indent="-365125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uz-Cyrl-UZ" dirty="0" smtClean="0">
                <a:cs typeface="Arial" panose="020B0604020202020204" pitchFamily="34" charset="0"/>
              </a:rPr>
              <a:t>Мажбурий заҳиралар жалб қилинган мажбурият ва депозитлар валютасида мос равишда миллий ва хорижий валютада амалга оширилади; </a:t>
            </a:r>
          </a:p>
          <a:p>
            <a:pPr marL="365125" indent="-365125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uz-Cyrl-UZ" sz="1000" dirty="0" smtClean="0">
              <a:cs typeface="Arial" panose="020B0604020202020204" pitchFamily="34" charset="0"/>
            </a:endParaRPr>
          </a:p>
          <a:p>
            <a:pPr marL="365125" indent="-365125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uz-Cyrl-UZ" dirty="0" smtClean="0">
                <a:cs typeface="Arial" panose="020B0604020202020204" pitchFamily="34" charset="0"/>
              </a:rPr>
              <a:t>Мажбурий захирага тортиладиган базага жисмоний шахслар депозитлари киритилди; </a:t>
            </a:r>
          </a:p>
          <a:p>
            <a:pPr marL="365125" indent="-365125">
              <a:spcBef>
                <a:spcPts val="1200"/>
              </a:spcBef>
              <a:buFont typeface="Wingdings" pitchFamily="2" charset="2"/>
              <a:buChar char="Ø"/>
              <a:defRPr/>
            </a:pPr>
            <a:endParaRPr lang="uz-Cyrl-UZ" sz="1000" dirty="0" smtClean="0">
              <a:cs typeface="Arial" panose="020B0604020202020204" pitchFamily="34" charset="0"/>
            </a:endParaRPr>
          </a:p>
          <a:p>
            <a:pPr marL="365125" indent="-365125"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uz-Cyrl-UZ" dirty="0" smtClean="0">
                <a:cs typeface="Arial" panose="020B0604020202020204" pitchFamily="34" charset="0"/>
              </a:rPr>
              <a:t>Ўртачалаш коэффиенти амалиётга киритилди (мажбурий резервларнинг ўртачалаштирилган миқдори Марказий банкдаги вакиллик ҳисобварағида қолдирилади).</a:t>
            </a:r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63D38E-1AEF-46F3-A18F-B6CF0C984AA8}" type="slidenum">
              <a:rPr lang="ru-RU" altLang="ru-RU" smtClean="0">
                <a:solidFill>
                  <a:srgbClr val="002060"/>
                </a:solidFill>
                <a:latin typeface="Arial" charset="0"/>
              </a:rPr>
              <a:pPr/>
              <a:t>30</a:t>
            </a:fld>
            <a:endParaRPr lang="ru-RU" altLang="ru-RU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867716-5884-418B-AC65-4A1D38A23AFB}" type="slidenum">
              <a:rPr lang="ru-RU" altLang="ru-RU" smtClean="0">
                <a:solidFill>
                  <a:srgbClr val="002060"/>
                </a:solidFill>
                <a:latin typeface="Arial" charset="0"/>
              </a:rPr>
              <a:pPr/>
              <a:t>31</a:t>
            </a:fld>
            <a:endParaRPr lang="ru-RU" altLang="ru-RU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47638"/>
            <a:ext cx="11337925" cy="645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3CA35B-1816-4AFA-BCB7-9C64C8A7D39F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952901" y="644893"/>
          <a:ext cx="9962147" cy="5289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98488" y="469900"/>
            <a:ext cx="10983912" cy="100647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  <a:defRPr/>
            </a:pPr>
            <a:r>
              <a:rPr lang="ru-RU" sz="32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Институционал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жиҳатдан ривожланиш</a:t>
            </a:r>
            <a:endParaRPr lang="ru-RU" sz="32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547688" y="1558925"/>
            <a:ext cx="11301412" cy="4903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z-Cyrl-UZ" sz="3200" smtClean="0"/>
              <a:t>Иқтисодиётда инфляцион жараёнларни ўрганиш жорий этилди</a:t>
            </a:r>
          </a:p>
          <a:p>
            <a:pPr lvl="1">
              <a:buFont typeface="Wingdings" pitchFamily="2" charset="2"/>
              <a:buChar char="Ø"/>
            </a:pPr>
            <a:r>
              <a:rPr lang="uz-Cyrl-UZ" smtClean="0"/>
              <a:t>Республика ҳудудларида нархлар ўзгаришини аниқлаш бўйича кузатишлар ташкил этилди</a:t>
            </a:r>
          </a:p>
          <a:p>
            <a:pPr lvl="1">
              <a:buFont typeface="Wingdings" pitchFamily="2" charset="2"/>
              <a:buChar char="Ø"/>
            </a:pPr>
            <a:r>
              <a:rPr lang="uz-Cyrl-UZ" smtClean="0"/>
              <a:t>Аҳоли ва тадбиркорлик субъектларининг инфляцион кутилмалари баҳолаш бўйича сўровлар ўтказилиши йўлга кўйилди</a:t>
            </a:r>
          </a:p>
          <a:p>
            <a:pPr>
              <a:buFont typeface="Wingdings" pitchFamily="2" charset="2"/>
              <a:buChar char="Ø"/>
            </a:pPr>
            <a:r>
              <a:rPr lang="uz-Cyrl-UZ" sz="3200" smtClean="0"/>
              <a:t>Тадқиқотлар ва прогнозлаш базаси такомиллаштирилди</a:t>
            </a:r>
          </a:p>
          <a:p>
            <a:pPr lvl="1">
              <a:buFont typeface="Wingdings" pitchFamily="2" charset="2"/>
              <a:buChar char="Ø"/>
            </a:pPr>
            <a:r>
              <a:rPr lang="uz-Cyrl-UZ" smtClean="0"/>
              <a:t>Инфляция ва асосий макроиқтисодий кўрсаткичларни прогнозлаш бўйича моделлар ишлаб чиқилди</a:t>
            </a:r>
          </a:p>
          <a:p>
            <a:pPr lvl="1">
              <a:buFont typeface="Wingdings" pitchFamily="2" charset="2"/>
              <a:buChar char="Ø"/>
            </a:pPr>
            <a:r>
              <a:rPr lang="uz-Cyrl-UZ" smtClean="0"/>
              <a:t>Статистик маълумотлар базаси такомиллаштирилмоқда</a:t>
            </a:r>
          </a:p>
          <a:p>
            <a:pPr>
              <a:buFont typeface="Courier New" pitchFamily="49" charset="0"/>
              <a:buChar char="o"/>
            </a:pPr>
            <a:endParaRPr lang="en-US" sz="3200" smtClean="0">
              <a:solidFill>
                <a:srgbClr val="002060"/>
              </a:solidFill>
            </a:endParaRP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51C43C-7587-4680-814E-F989C452E186}" type="slidenum">
              <a:rPr lang="ru-RU" altLang="ru-RU" smtClean="0">
                <a:solidFill>
                  <a:srgbClr val="002060"/>
                </a:solidFill>
                <a:latin typeface="Arial" charset="0"/>
              </a:rPr>
              <a:pPr/>
              <a:t>33</a:t>
            </a:fld>
            <a:endParaRPr lang="ru-RU" altLang="ru-RU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98488" y="469900"/>
            <a:ext cx="10983912" cy="100647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  <a:defRPr/>
            </a:pP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Шаффофликни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ошириш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ва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комуникацион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n-lt"/>
                <a:cs typeface="Arial" pitchFamily="34" charset="0"/>
              </a:rPr>
              <a:t>канални</a:t>
            </a:r>
            <a:r>
              <a:rPr lang="ru-RU" sz="2800" b="1" dirty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такомиллаштириш</a:t>
            </a:r>
            <a:endParaRPr lang="ru-RU" sz="28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519113" y="1684338"/>
            <a:ext cx="11060112" cy="491331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uz-Cyrl-UZ" smtClean="0"/>
              <a:t>Шаффофликни ошириш мақсадида Халқаро валюта жамғармасининг ахборотларни тарқатиш тизими доирасида тегишли маълумотлар веб саҳифада жойлаштирилмоқда;</a:t>
            </a:r>
          </a:p>
          <a:p>
            <a:pPr algn="just">
              <a:buFont typeface="Wingdings" pitchFamily="2" charset="2"/>
              <a:buChar char="Ø"/>
            </a:pPr>
            <a:endParaRPr lang="uz-Cyrl-UZ" sz="1000" smtClean="0"/>
          </a:p>
          <a:p>
            <a:pPr algn="just">
              <a:buFont typeface="Wingdings" pitchFamily="2" charset="2"/>
              <a:buChar char="Ø"/>
            </a:pPr>
            <a:r>
              <a:rPr lang="uz-Cyrl-UZ" smtClean="0"/>
              <a:t>Коммуникация канали самарадорлиги ошириш мақсадида пресс-релизлар, шарҳлар ва ОАВда интервьюлар ташкил этилмоқда;</a:t>
            </a:r>
          </a:p>
          <a:p>
            <a:pPr algn="just">
              <a:buFont typeface="Wingdings" pitchFamily="2" charset="2"/>
              <a:buChar char="Ø"/>
            </a:pPr>
            <a:endParaRPr lang="uz-Cyrl-UZ" sz="1000" smtClean="0"/>
          </a:p>
          <a:p>
            <a:pPr algn="just">
              <a:buFont typeface="Wingdings" pitchFamily="2" charset="2"/>
              <a:buChar char="Ø"/>
            </a:pPr>
            <a:r>
              <a:rPr lang="uz-Cyrl-UZ" smtClean="0"/>
              <a:t>ХВФ ва хорижий марказий банклар (Швейцария, Козоғистон, Қирғизистон ва б.) билан амалий ҳамкорлик кенгаймоқда ва бошқалар. </a:t>
            </a:r>
          </a:p>
          <a:p>
            <a:endParaRPr lang="en-US" sz="3200" smtClean="0">
              <a:solidFill>
                <a:srgbClr val="002060"/>
              </a:solidFill>
            </a:endParaRPr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EDF369-54A3-4BF0-AE10-3CD73B8D9CD9}" type="slidenum">
              <a:rPr lang="ru-RU" altLang="ru-RU" smtClean="0">
                <a:solidFill>
                  <a:srgbClr val="002060"/>
                </a:solidFill>
                <a:latin typeface="Arial" charset="0"/>
              </a:rPr>
              <a:pPr/>
              <a:t>34</a:t>
            </a:fld>
            <a:endParaRPr lang="ru-RU" altLang="ru-RU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675" y="2674938"/>
            <a:ext cx="10271125" cy="1327150"/>
          </a:xfrm>
        </p:spPr>
        <p:txBody>
          <a:bodyPr/>
          <a:lstStyle/>
          <a:p>
            <a:pPr algn="ctr">
              <a:defRPr/>
            </a:pPr>
            <a:r>
              <a:rPr lang="uz-Cyrl-UZ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Инфляцион таргетлаш режимини жорий қилиш бўйича мавжуд хатарлар ва чекловлар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472C82-47A1-4537-B870-6D68D8FBC7A3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Содержимое 2"/>
          <p:cNvSpPr>
            <a:spLocks noGrp="1"/>
          </p:cNvSpPr>
          <p:nvPr>
            <p:ph idx="1"/>
          </p:nvPr>
        </p:nvSpPr>
        <p:spPr>
          <a:xfrm>
            <a:off x="412750" y="1847850"/>
            <a:ext cx="11223625" cy="38798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z-Cyrl-UZ" b="1" smtClean="0">
                <a:solidFill>
                  <a:srgbClr val="002060"/>
                </a:solidFill>
              </a:rPr>
              <a:t>   </a:t>
            </a:r>
            <a:r>
              <a:rPr lang="uz-Cyrl-UZ" b="1" smtClean="0"/>
              <a:t>Инфляцияга номонетар омиллар таъсирининг устун даражада эканлиги:</a:t>
            </a:r>
          </a:p>
          <a:p>
            <a:pPr lvl="1">
              <a:buFont typeface="Wingdings" pitchFamily="2" charset="2"/>
              <a:buChar char="Ø"/>
            </a:pPr>
            <a:r>
              <a:rPr lang="uz-Cyrl-UZ" sz="2800" smtClean="0"/>
              <a:t>маъмурий тартибга солинадиган нархларнинг сақланиб қолиши;</a:t>
            </a:r>
          </a:p>
          <a:p>
            <a:pPr lvl="1">
              <a:buFont typeface="Wingdings" pitchFamily="2" charset="2"/>
              <a:buChar char="Ø"/>
            </a:pPr>
            <a:r>
              <a:rPr lang="uz-Cyrl-UZ" sz="2800" smtClean="0"/>
              <a:t>маҳаллий бозорларнинг монополлашганлиги;</a:t>
            </a:r>
          </a:p>
          <a:p>
            <a:pPr lvl="1">
              <a:buFont typeface="Wingdings" pitchFamily="2" charset="2"/>
              <a:buChar char="Ø"/>
            </a:pPr>
            <a:r>
              <a:rPr lang="uz-Cyrl-UZ" sz="2800" smtClean="0"/>
              <a:t>инфляциянинг импорт қилиниши;</a:t>
            </a:r>
          </a:p>
          <a:p>
            <a:pPr lvl="1">
              <a:buFont typeface="Wingdings" pitchFamily="2" charset="2"/>
              <a:buChar char="Ø"/>
            </a:pPr>
            <a:r>
              <a:rPr lang="uz-Cyrl-UZ" sz="2800" smtClean="0"/>
              <a:t>ишлаб чиқариш самарадорлигининг пастлиги;</a:t>
            </a:r>
          </a:p>
          <a:p>
            <a:pPr lvl="1">
              <a:buFont typeface="Wingdings" pitchFamily="2" charset="2"/>
              <a:buChar char="Ø"/>
            </a:pPr>
            <a:r>
              <a:rPr lang="uz-Cyrl-UZ" sz="2800" smtClean="0"/>
              <a:t>энергия сарфининг юқорилиги;</a:t>
            </a:r>
          </a:p>
          <a:p>
            <a:pPr lvl="1">
              <a:buFont typeface="Wingdings" pitchFamily="2" charset="2"/>
              <a:buChar char="Ø"/>
            </a:pPr>
            <a:r>
              <a:rPr lang="uz-Cyrl-UZ" sz="2800" smtClean="0"/>
              <a:t>инфратузилманинг яхши ривожланмаганлиги ва бошқалар.</a:t>
            </a:r>
            <a:endParaRPr lang="ru-RU" sz="2800" smtClean="0"/>
          </a:p>
        </p:txBody>
      </p:sp>
      <p:sp>
        <p:nvSpPr>
          <p:cNvPr id="512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C0C0BF-A5A6-40E4-8210-A4B05218EC4E}" type="slidenum">
              <a:rPr lang="ru-RU" altLang="ru-RU" smtClean="0">
                <a:solidFill>
                  <a:srgbClr val="002060"/>
                </a:solidFill>
                <a:latin typeface="Arial" charset="0"/>
              </a:rPr>
              <a:pPr/>
              <a:t>36</a:t>
            </a:fld>
            <a:endParaRPr lang="ru-RU" altLang="ru-RU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98488" y="469900"/>
            <a:ext cx="10983912" cy="100647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  <a:defRPr/>
            </a:pPr>
            <a:r>
              <a:rPr lang="uz-Cyrl-UZ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Инфляцион таргетлаш режимини жорий қилиш бўйича мавжуд хатарлар ва чекловлар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519113" y="1454150"/>
            <a:ext cx="11214100" cy="44069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uz-Cyrl-UZ" b="1" dirty="0" smtClean="0">
                <a:solidFill>
                  <a:srgbClr val="002060"/>
                </a:solidFill>
              </a:rPr>
              <a:t>  </a:t>
            </a:r>
          </a:p>
          <a:p>
            <a:pPr marL="971550" lvl="1" indent="-514350">
              <a:buFont typeface="Wingdings" pitchFamily="2" charset="2"/>
              <a:buChar char="Ø"/>
              <a:defRPr/>
            </a:pPr>
            <a:r>
              <a:rPr lang="uz-Cyrl-UZ" sz="2800" dirty="0" smtClean="0"/>
              <a:t>Молия секторининг институционал жиҳатдан суст ривожланганлиги;</a:t>
            </a:r>
          </a:p>
          <a:p>
            <a:pPr marL="971550" lvl="1" indent="-514350">
              <a:buFont typeface="Wingdings" pitchFamily="2" charset="2"/>
              <a:buChar char="Ø"/>
              <a:defRPr/>
            </a:pPr>
            <a:r>
              <a:rPr lang="uz-Cyrl-UZ" sz="2800" dirty="0" smtClean="0"/>
              <a:t>Яширин иқтисодиётда катта ҳажмдаги нақд пул маблағлари айланмасининг мавжудлиги;</a:t>
            </a:r>
          </a:p>
          <a:p>
            <a:pPr marL="971550" lvl="1" indent="-514350">
              <a:buFont typeface="Wingdings" pitchFamily="2" charset="2"/>
              <a:buChar char="Ø"/>
              <a:defRPr/>
            </a:pPr>
            <a:r>
              <a:rPr lang="uz-Cyrl-UZ" sz="2800" dirty="0" smtClean="0"/>
              <a:t>Давлат қарз мажбуриятларининг муомалада мавжуд эмаслиги;</a:t>
            </a:r>
          </a:p>
          <a:p>
            <a:pPr marL="971550" lvl="1" indent="-514350">
              <a:buFont typeface="Wingdings" pitchFamily="2" charset="2"/>
              <a:buChar char="Ø"/>
              <a:defRPr/>
            </a:pPr>
            <a:r>
              <a:rPr lang="uz-Cyrl-UZ" sz="2800" dirty="0" smtClean="0"/>
              <a:t>Экспорт таркиби ва иқтисодиётга валюта тушумлари динамикаси;</a:t>
            </a:r>
          </a:p>
          <a:p>
            <a:pPr marL="971550" lvl="1" indent="-514350">
              <a:buFont typeface="Wingdings" pitchFamily="2" charset="2"/>
              <a:buChar char="Ø"/>
              <a:defRPr/>
            </a:pPr>
            <a:r>
              <a:rPr lang="uz-Cyrl-UZ" sz="2800" dirty="0" smtClean="0"/>
              <a:t>Давлат бюджетининг ижроси;</a:t>
            </a:r>
          </a:p>
          <a:p>
            <a:pPr marL="971550" lvl="1" indent="-514350">
              <a:buFont typeface="Wingdings" pitchFamily="2" charset="2"/>
              <a:buChar char="Ø"/>
              <a:defRPr/>
            </a:pPr>
            <a:r>
              <a:rPr lang="uz-Cyrl-UZ" sz="2800" dirty="0" smtClean="0"/>
              <a:t>Умумиқтисодий, солиқ-бюджет ва пул-кредит сиёсатининг ўзаро мувофиқ тарзда олиб борилиши. </a:t>
            </a:r>
          </a:p>
          <a:p>
            <a:pPr lvl="1">
              <a:buFontTx/>
              <a:buChar char="-"/>
              <a:defRPr/>
            </a:pP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5222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4278AE-6B00-4364-8BC2-E60F10DB6E1C}" type="slidenum">
              <a:rPr lang="ru-RU" altLang="ru-RU" smtClean="0">
                <a:solidFill>
                  <a:srgbClr val="002060"/>
                </a:solidFill>
                <a:latin typeface="Arial" charset="0"/>
              </a:rPr>
              <a:pPr/>
              <a:t>37</a:t>
            </a:fld>
            <a:endParaRPr lang="ru-RU" altLang="ru-RU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98488" y="469900"/>
            <a:ext cx="10983912" cy="1006475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  <a:defRPr/>
            </a:pPr>
            <a:r>
              <a:rPr lang="uz-Cyrl-UZ" sz="28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Инфляцион таргетлаш режимини жорий қилиш бўйича мавжуд хатарлар ва чекловлар</a:t>
            </a:r>
            <a:endParaRPr lang="ru-RU" sz="2800" b="1" dirty="0" smtClean="0">
              <a:solidFill>
                <a:srgbClr val="002060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63850"/>
            <a:ext cx="10515600" cy="1325563"/>
          </a:xfrm>
        </p:spPr>
        <p:txBody>
          <a:bodyPr/>
          <a:lstStyle/>
          <a:p>
            <a:pPr algn="ctr">
              <a:defRPr/>
            </a:pPr>
            <a:r>
              <a:rPr lang="uz-Cyrl-UZ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Эътиборингиз учун рахмат!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32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D7DF8-EE86-4407-82E9-40D8E2B2D93D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5225"/>
            <a:ext cx="10856913" cy="5014913"/>
          </a:xfrm>
        </p:spPr>
        <p:txBody>
          <a:bodyPr/>
          <a:lstStyle/>
          <a:p>
            <a:pPr marL="269875" indent="0" algn="just">
              <a:buFont typeface="Arial" charset="0"/>
              <a:buNone/>
            </a:pPr>
            <a:r>
              <a:rPr lang="ru-RU" sz="2400" b="1" smtClean="0">
                <a:cs typeface="Arial" charset="0"/>
              </a:rPr>
              <a:t>Ўзбекистон Республикаси Президентининг «Валюта сиёсатини либераллаштириш бўйича биринчи навбатдаги чора-тадбирлар тўғрисида»ги Фармони (ПФ-5177, 02.09.2017 й.) </a:t>
            </a:r>
            <a:r>
              <a:rPr lang="uz-Cyrl-UZ" sz="2400" b="1" smtClean="0">
                <a:cs typeface="Arial" charset="0"/>
              </a:rPr>
              <a:t>қабул қилиниши </a:t>
            </a:r>
            <a:r>
              <a:rPr lang="ru-RU" sz="2400" b="1" smtClean="0">
                <a:cs typeface="Arial" charset="0"/>
              </a:rPr>
              <a:t>билан:</a:t>
            </a:r>
          </a:p>
          <a:p>
            <a:pPr marL="269875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smtClean="0">
                <a:cs typeface="Arial" charset="0"/>
              </a:rPr>
              <a:t>валюта алмашув курсини белгилашнинг бозор  меxанизмига ўтилди;</a:t>
            </a:r>
          </a:p>
          <a:p>
            <a:pPr marL="269875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z-Cyrl-UZ" sz="2400" smtClean="0">
                <a:cs typeface="Arial" charset="0"/>
              </a:rPr>
              <a:t>юридик ва жисмоний шахсларнинг валюта бозоридаги фаолиятининг эркинлиги таъминланди; </a:t>
            </a:r>
          </a:p>
          <a:p>
            <a:pPr marL="269875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z-Cyrl-UZ" sz="2400" smtClean="0"/>
              <a:t>экспортёрларнинг чет эл валютасидаги тушумини мажбурий сотиш бўйича талаб бекор қилинди;</a:t>
            </a:r>
          </a:p>
          <a:p>
            <a:pPr marL="269875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z-Cyrl-UZ" sz="2400" smtClean="0"/>
              <a:t>юридик шахсларга жорий халқаро операциялар учун тижорат банкларида чет эл валютасини чекловсиз сотиб олиш ҳуқуқи берилди</a:t>
            </a:r>
            <a:r>
              <a:rPr lang="uz-Cyrl-UZ" sz="2400" smtClean="0">
                <a:cs typeface="Arial" charset="0"/>
              </a:rPr>
              <a:t>;</a:t>
            </a:r>
          </a:p>
          <a:p>
            <a:pPr marL="269875" indent="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uz-Cyrl-UZ" sz="2400" smtClean="0"/>
              <a:t>жисмоний шахсларга, шунингдек ЯТТларга чет эл валютасини конверсион бўлимлар орқали сотиб олиш ва уларни чет элда ҳеч қандай чекловларсиз ишлатиш ҳуқуқи берилди;</a:t>
            </a:r>
          </a:p>
          <a:p>
            <a:pPr marL="269875" indent="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uz-Cyrl-UZ" sz="2400" smtClean="0">
              <a:cs typeface="Arial" charset="0"/>
            </a:endParaRPr>
          </a:p>
          <a:p>
            <a:pPr marL="269875" indent="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uz-Cyrl-UZ" sz="2400" smtClean="0">
              <a:cs typeface="Arial" charset="0"/>
            </a:endParaRPr>
          </a:p>
          <a:p>
            <a:pPr marL="269875" indent="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uz-Cyrl-UZ" sz="2400" smtClean="0"/>
          </a:p>
          <a:p>
            <a:pPr marL="269875" indent="0">
              <a:buFont typeface="Wingdings" pitchFamily="2" charset="2"/>
              <a:buChar char="Ø"/>
            </a:pPr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331874-1CC6-4043-B82A-F905BA9BD577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93738" y="211138"/>
            <a:ext cx="1036320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uz-Cyrl-UZ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Ички валюта бозорини либераллаштирилиши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800100" y="1087438"/>
            <a:ext cx="10855325" cy="4684712"/>
          </a:xfrm>
        </p:spPr>
        <p:txBody>
          <a:bodyPr/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dirty="0" smtClean="0">
                <a:cs typeface="Arial" charset="0"/>
              </a:rPr>
              <a:t>чет </a:t>
            </a:r>
            <a:r>
              <a:rPr lang="ru-RU" sz="2400" dirty="0" err="1" smtClean="0">
                <a:cs typeface="Arial" charset="0"/>
              </a:rPr>
              <a:t>эл</a:t>
            </a:r>
            <a:r>
              <a:rPr lang="ru-RU" sz="2400" dirty="0" smtClean="0">
                <a:cs typeface="Arial" charset="0"/>
              </a:rPr>
              <a:t> </a:t>
            </a:r>
            <a:r>
              <a:rPr lang="ru-RU" sz="2400" dirty="0" err="1" smtClean="0">
                <a:cs typeface="Arial" charset="0"/>
              </a:rPr>
              <a:t>валютасида</a:t>
            </a:r>
            <a:r>
              <a:rPr lang="ru-RU" sz="2400" dirty="0" smtClean="0">
                <a:cs typeface="Arial" charset="0"/>
              </a:rPr>
              <a:t> </a:t>
            </a:r>
            <a:r>
              <a:rPr lang="ru-RU" sz="2400" dirty="0" err="1" smtClean="0">
                <a:cs typeface="Arial" charset="0"/>
              </a:rPr>
              <a:t>даромад</a:t>
            </a:r>
            <a:r>
              <a:rPr lang="ru-RU" sz="2400" dirty="0" smtClean="0">
                <a:cs typeface="Arial" charset="0"/>
              </a:rPr>
              <a:t> </a:t>
            </a:r>
            <a:r>
              <a:rPr lang="ru-RU" sz="2400" dirty="0" err="1" smtClean="0">
                <a:cs typeface="Arial" charset="0"/>
              </a:rPr>
              <a:t>олувчи</a:t>
            </a:r>
            <a:r>
              <a:rPr lang="ru-RU" sz="2400" dirty="0" smtClean="0">
                <a:cs typeface="Arial" charset="0"/>
              </a:rPr>
              <a:t> ЯТТ </a:t>
            </a:r>
            <a:r>
              <a:rPr lang="ru-RU" sz="2400" dirty="0" err="1" smtClean="0">
                <a:cs typeface="Arial" charset="0"/>
              </a:rPr>
              <a:t>ва</a:t>
            </a:r>
            <a:r>
              <a:rPr lang="ru-RU" sz="2400" dirty="0" smtClean="0">
                <a:cs typeface="Arial" charset="0"/>
              </a:rPr>
              <a:t> </a:t>
            </a:r>
            <a:r>
              <a:rPr lang="ru-RU" sz="2400" dirty="0" err="1" smtClean="0">
                <a:cs typeface="Arial" charset="0"/>
              </a:rPr>
              <a:t>фермерлар</a:t>
            </a:r>
            <a:r>
              <a:rPr lang="ru-RU" sz="2400" dirty="0" smtClean="0">
                <a:cs typeface="Arial" charset="0"/>
              </a:rPr>
              <a:t> банк </a:t>
            </a:r>
            <a:r>
              <a:rPr lang="uz-Cyrl-UZ" sz="2400" dirty="0" smtClean="0">
                <a:cs typeface="Arial" charset="0"/>
              </a:rPr>
              <a:t>банк ҳисобрақамларидан чет эл валютасини нақд қўринишда олиш имкониятига эга бўлдилар;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dirty="0" smtClean="0">
                <a:cs typeface="Arial" charset="0"/>
              </a:rPr>
              <a:t>юридик шахсларга дивидендларни чет эл валютасида тўлаш ҳуқуқи берилди;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dirty="0" smtClean="0">
                <a:cs typeface="Arial" charset="0"/>
              </a:rPr>
              <a:t>ЯТТ чет эл валютасини жисмоний шахсларга ўрнатилган тартибда сотиб олиш ва банк ҳисобварағи орқали импорт учун тўловларни амалга оширишга рухсат берилди; </a:t>
            </a:r>
            <a:endParaRPr lang="ru-RU" sz="2400" dirty="0" smtClean="0">
              <a:cs typeface="Arial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dirty="0" smtClean="0">
                <a:cs typeface="Arial" charset="0"/>
              </a:rPr>
              <a:t>тижорат банклари томонидан жисмоний шахсларга нақд чет эл валютасини чет элга олиб чиқиб кетиш учун рухсатномалар бериш амалиёти бекор қилинди;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uz-Cyrl-UZ" sz="2400" dirty="0" smtClean="0">
                <a:cs typeface="Arial" charset="0"/>
              </a:rPr>
              <a:t>жисмоний шахслар томонидан нақд чет эл валютасини ҳеч қандай рухсатномаларсиз чет элга олиб чиқиш миқдори 2 мингдан 5 минг АҚШ доллари эквивалентигача оширилди.</a:t>
            </a:r>
            <a:endParaRPr lang="ru-RU" sz="2400" dirty="0" smtClean="0">
              <a:cs typeface="Arial" charset="0"/>
            </a:endParaRP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34CE3F-EC89-45B1-AA2C-EEA40F3AC2A5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00100" y="249238"/>
            <a:ext cx="103632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uz-Cyrl-UZ" sz="32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Ички валюта бозорини либераллаштирилиши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D7CF500-B1CB-4FFC-8BB4-58C921043C66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775" y="644893"/>
            <a:ext cx="10510786" cy="533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A150EC-4FA7-47F1-B3F9-2CAD1F440016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0" y="683394"/>
            <a:ext cx="10347158" cy="544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3FEC75-858B-4268-A8D5-EDF0DEF98E02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488" y="328613"/>
            <a:ext cx="10804525" cy="603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4323556" y="3280569"/>
            <a:ext cx="3121025" cy="39688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Номер слайда 3"/>
          <p:cNvSpPr txBox="1">
            <a:spLocks noGrp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DC0CB25-F454-4214-A689-3C1BCA1DBDA2}" type="slidenum">
              <a:rPr lang="ru-RU" altLang="ru-RU" sz="1200">
                <a:solidFill>
                  <a:srgbClr val="898989"/>
                </a:solidFill>
              </a:rPr>
              <a:pPr algn="r"/>
              <a:t>9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413886"/>
            <a:ext cx="11312625" cy="57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10219</TotalTime>
  <Words>1238</Words>
  <Application>Microsoft Office PowerPoint</Application>
  <PresentationFormat>Произвольный</PresentationFormat>
  <Paragraphs>196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Мундарижа</vt:lpstr>
      <vt:lpstr>Пул-кредит сиёсатини юритишда инфляцион таргетлаш режимига ўтиш асослари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Ўзбекистон Республкаси Президентининг  ПҚ-3272-сонли қарори </vt:lpstr>
      <vt:lpstr>Слайд 12</vt:lpstr>
      <vt:lpstr> </vt:lpstr>
      <vt:lpstr>Слайд 14</vt:lpstr>
      <vt:lpstr>Слайд 15</vt:lpstr>
      <vt:lpstr>Инфляцион таргетлаш режими</vt:lpstr>
      <vt:lpstr>Инфляцион таргетлаш режимига ўтиш талаблари</vt:lpstr>
      <vt:lpstr>Инфляцион таргетлаш режимига ўтиш талаблари</vt:lpstr>
      <vt:lpstr>Инфляцион таргетлашнинг халқаро қўлланилиши</vt:lpstr>
      <vt:lpstr>Ўзбекистон Республикаси Президентинг 2018 йил 9 январдаги «Ўзбекистон Республикаси Марказий банкининг фаолиятини тубдан такомиллаштириш чора-тадбирлари тўғрисида»ги Фармони</vt:lpstr>
      <vt:lpstr>«Ўзбекистон Республикаси Марказий банкининг фаолиятини тубдан такомиллаштириш чора-тадбирлари тўғрисида»ги Фармони билан </vt:lpstr>
      <vt:lpstr>«Ўзбекистон Республикаси Марказий банкининг фаолиятини тубдан такомиллаштириш чора-тадбирлари тўғрисида»ги Фармон билан </vt:lpstr>
      <vt:lpstr>Слайд 23</vt:lpstr>
      <vt:lpstr>Слайд 24</vt:lpstr>
      <vt:lpstr>Пул-кредит соҳасидаги вазият ва пул-кредит инструментларини такомиллаштириш борасида амалга оширилган ишлар </vt:lpstr>
      <vt:lpstr>Инфляция (Истеъмол нархлар индекси)</vt:lpstr>
      <vt:lpstr>Тижорат банкларини қайта молиялаш механизми</vt:lpstr>
      <vt:lpstr>Ликвидлик тақдим этиш операциялари ва своп операциялари </vt:lpstr>
      <vt:lpstr>Пул агрегатлари динамикаси</vt:lpstr>
      <vt:lpstr>Мажбурий заҳира талаблари такомиллаштирилди</vt:lpstr>
      <vt:lpstr>Слайд 31</vt:lpstr>
      <vt:lpstr>Слайд 32</vt:lpstr>
      <vt:lpstr>Институционал жиҳатдан ривожланиш</vt:lpstr>
      <vt:lpstr>Шаффофликни ошириш ва комуникацион канални такомиллаштириш</vt:lpstr>
      <vt:lpstr>Инфляцион таргетлаш режимини жорий қилиш бўйича мавжуд хатарлар ва чекловлар  </vt:lpstr>
      <vt:lpstr>Инфляцион таргетлаш режимини жорий қилиш бўйича мавжуд хатарлар ва чекловлар</vt:lpstr>
      <vt:lpstr>Инфляцион таргетлаш режимини жорий қилиш бўйича мавжуд хатарлар ва чекловлар</vt:lpstr>
      <vt:lpstr>Эътиборингиз учун рахмат!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ismoil.turopov</dc:creator>
  <cp:lastModifiedBy>Salixov_M</cp:lastModifiedBy>
  <cp:revision>1646</cp:revision>
  <cp:lastPrinted>2016-10-25T15:30:23Z</cp:lastPrinted>
  <dcterms:created xsi:type="dcterms:W3CDTF">2015-03-05T10:59:59Z</dcterms:created>
  <dcterms:modified xsi:type="dcterms:W3CDTF">2018-06-25T08:05:46Z</dcterms:modified>
</cp:coreProperties>
</file>